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sldSz cx="18288000" cy="10287000"/>
  <p:notesSz cx="6858000" cy="9144000"/>
  <p:embeddedFontLst>
    <p:embeddedFont>
      <p:font typeface="Montserrat" panose="00000500000000000000" pitchFamily="2" charset="0"/>
      <p:regular r:id="rId33"/>
    </p:embeddedFont>
    <p:embeddedFont>
      <p:font typeface="Montserrat Bold" panose="020B0604020202020204" charset="0"/>
      <p:regular r:id="rId34"/>
    </p:embeddedFont>
    <p:embeddedFont>
      <p:font typeface="Montserrat Heavy" panose="020B0604020202020204" charset="0"/>
      <p:regular r:id="rId35"/>
    </p:embeddedFont>
    <p:embeddedFont>
      <p:font typeface="Yeseva One" panose="020B0604020202020204" charset="0"/>
      <p:regular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0" d="100"/>
          <a:sy n="70" d="100"/>
        </p:scale>
        <p:origin x="774" y="-6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svg>
</file>

<file path=ppt/media/image11.png>
</file>

<file path=ppt/media/image12.png>
</file>

<file path=ppt/media/image13.svg>
</file>

<file path=ppt/media/image14.png>
</file>

<file path=ppt/media/image15.svg>
</file>

<file path=ppt/media/image16.jpeg>
</file>

<file path=ppt/media/image17.jpeg>
</file>

<file path=ppt/media/image18.jpeg>
</file>

<file path=ppt/media/image19.png>
</file>

<file path=ppt/media/image2.png>
</file>

<file path=ppt/media/image20.jpeg>
</file>

<file path=ppt/media/image21.jpeg>
</file>

<file path=ppt/media/image3.sv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7/10/2025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9.png"/><Relationship Id="rId7"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6.png"/><Relationship Id="rId5" Type="http://schemas.openxmlformats.org/officeDocument/2006/relationships/image" Target="../media/image2.png"/><Relationship Id="rId10" Type="http://schemas.openxmlformats.org/officeDocument/2006/relationships/image" Target="../media/image15.svg"/><Relationship Id="rId4" Type="http://schemas.openxmlformats.org/officeDocument/2006/relationships/image" Target="../media/image10.svg"/><Relationship Id="rId9" Type="http://schemas.openxmlformats.org/officeDocument/2006/relationships/image" Target="../media/image14.png"/></Relationships>
</file>

<file path=ppt/slides/_rels/slide11.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9.png"/><Relationship Id="rId7" Type="http://schemas.openxmlformats.org/officeDocument/2006/relationships/image" Target="../media/image7.png"/><Relationship Id="rId12"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19.png"/><Relationship Id="rId5" Type="http://schemas.openxmlformats.org/officeDocument/2006/relationships/image" Target="../media/image2.png"/><Relationship Id="rId10" Type="http://schemas.openxmlformats.org/officeDocument/2006/relationships/image" Target="../media/image15.svg"/><Relationship Id="rId4" Type="http://schemas.openxmlformats.org/officeDocument/2006/relationships/image" Target="../media/image10.svg"/><Relationship Id="rId9" Type="http://schemas.openxmlformats.org/officeDocument/2006/relationships/image" Target="../media/image14.png"/></Relationships>
</file>

<file path=ppt/slides/_rels/slide12.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9.png"/><Relationship Id="rId7" Type="http://schemas.openxmlformats.org/officeDocument/2006/relationships/image" Target="../media/image7.png"/><Relationship Id="rId12"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19.png"/><Relationship Id="rId5" Type="http://schemas.openxmlformats.org/officeDocument/2006/relationships/image" Target="../media/image2.png"/><Relationship Id="rId10" Type="http://schemas.openxmlformats.org/officeDocument/2006/relationships/image" Target="../media/image15.svg"/><Relationship Id="rId4" Type="http://schemas.openxmlformats.org/officeDocument/2006/relationships/image" Target="../media/image10.svg"/><Relationship Id="rId9"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svg"/></Relationships>
</file>

<file path=ppt/slides/_rels/slide14.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9.png"/><Relationship Id="rId7" Type="http://schemas.openxmlformats.org/officeDocument/2006/relationships/image" Target="../media/image7.png"/><Relationship Id="rId12"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20.jpeg"/><Relationship Id="rId5" Type="http://schemas.openxmlformats.org/officeDocument/2006/relationships/image" Target="../media/image2.png"/><Relationship Id="rId10" Type="http://schemas.openxmlformats.org/officeDocument/2006/relationships/image" Target="../media/image15.svg"/><Relationship Id="rId4" Type="http://schemas.openxmlformats.org/officeDocument/2006/relationships/image" Target="../media/image10.svg"/><Relationship Id="rId9" Type="http://schemas.openxmlformats.org/officeDocument/2006/relationships/image" Target="../media/image14.png"/></Relationships>
</file>

<file path=ppt/slides/_rels/slide15.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9.png"/><Relationship Id="rId7"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6.png"/><Relationship Id="rId5" Type="http://schemas.openxmlformats.org/officeDocument/2006/relationships/image" Target="../media/image2.png"/><Relationship Id="rId10" Type="http://schemas.openxmlformats.org/officeDocument/2006/relationships/image" Target="../media/image15.svg"/><Relationship Id="rId4" Type="http://schemas.openxmlformats.org/officeDocument/2006/relationships/image" Target="../media/image10.svg"/><Relationship Id="rId9" Type="http://schemas.openxmlformats.org/officeDocument/2006/relationships/image" Target="../media/image14.png"/></Relationships>
</file>

<file path=ppt/slides/_rels/slide16.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9.png"/><Relationship Id="rId7" Type="http://schemas.openxmlformats.org/officeDocument/2006/relationships/image" Target="../media/image7.png"/><Relationship Id="rId12"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20.jpeg"/><Relationship Id="rId5" Type="http://schemas.openxmlformats.org/officeDocument/2006/relationships/image" Target="../media/image2.png"/><Relationship Id="rId10" Type="http://schemas.openxmlformats.org/officeDocument/2006/relationships/image" Target="../media/image15.svg"/><Relationship Id="rId4" Type="http://schemas.openxmlformats.org/officeDocument/2006/relationships/image" Target="../media/image10.svg"/><Relationship Id="rId9" Type="http://schemas.openxmlformats.org/officeDocument/2006/relationships/image" Target="../media/image14.png"/></Relationships>
</file>

<file path=ppt/slides/_rels/slide17.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9.png"/><Relationship Id="rId7" Type="http://schemas.openxmlformats.org/officeDocument/2006/relationships/image" Target="../media/image7.png"/><Relationship Id="rId12"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20.jpeg"/><Relationship Id="rId5" Type="http://schemas.openxmlformats.org/officeDocument/2006/relationships/image" Target="../media/image2.png"/><Relationship Id="rId10" Type="http://schemas.openxmlformats.org/officeDocument/2006/relationships/image" Target="../media/image15.svg"/><Relationship Id="rId4" Type="http://schemas.openxmlformats.org/officeDocument/2006/relationships/image" Target="../media/image10.svg"/><Relationship Id="rId9"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svg"/></Relationships>
</file>

<file path=ppt/slides/_rels/slide19.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9.png"/><Relationship Id="rId7"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6.png"/><Relationship Id="rId5" Type="http://schemas.openxmlformats.org/officeDocument/2006/relationships/image" Target="../media/image2.png"/><Relationship Id="rId10" Type="http://schemas.openxmlformats.org/officeDocument/2006/relationships/image" Target="../media/image15.svg"/><Relationship Id="rId4" Type="http://schemas.openxmlformats.org/officeDocument/2006/relationships/image" Target="../media/image10.svg"/><Relationship Id="rId9" Type="http://schemas.openxmlformats.org/officeDocument/2006/relationships/image" Target="../media/image14.png"/></Relationships>
</file>

<file path=ppt/slides/_rels/slide2.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3.svg"/><Relationship Id="rId9" Type="http://schemas.openxmlformats.org/officeDocument/2006/relationships/image" Target="../media/image6.png"/></Relationships>
</file>

<file path=ppt/slides/_rels/slide20.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9.png"/><Relationship Id="rId7"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6.png"/><Relationship Id="rId5" Type="http://schemas.openxmlformats.org/officeDocument/2006/relationships/image" Target="../media/image2.png"/><Relationship Id="rId10" Type="http://schemas.openxmlformats.org/officeDocument/2006/relationships/image" Target="../media/image15.svg"/><Relationship Id="rId4" Type="http://schemas.openxmlformats.org/officeDocument/2006/relationships/image" Target="../media/image10.svg"/><Relationship Id="rId9"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svg"/></Relationships>
</file>

<file path=ppt/slides/_rels/slide22.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9.png"/><Relationship Id="rId7"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6.png"/><Relationship Id="rId5" Type="http://schemas.openxmlformats.org/officeDocument/2006/relationships/image" Target="../media/image2.png"/><Relationship Id="rId10" Type="http://schemas.openxmlformats.org/officeDocument/2006/relationships/image" Target="../media/image15.svg"/><Relationship Id="rId4" Type="http://schemas.openxmlformats.org/officeDocument/2006/relationships/image" Target="../media/image10.svg"/><Relationship Id="rId9" Type="http://schemas.openxmlformats.org/officeDocument/2006/relationships/image" Target="../media/image14.png"/></Relationships>
</file>

<file path=ppt/slides/_rels/slide23.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9.png"/><Relationship Id="rId7"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6.png"/><Relationship Id="rId5" Type="http://schemas.openxmlformats.org/officeDocument/2006/relationships/image" Target="../media/image2.png"/><Relationship Id="rId10" Type="http://schemas.openxmlformats.org/officeDocument/2006/relationships/image" Target="../media/image15.svg"/><Relationship Id="rId4" Type="http://schemas.openxmlformats.org/officeDocument/2006/relationships/image" Target="../media/image10.svg"/><Relationship Id="rId9" Type="http://schemas.openxmlformats.org/officeDocument/2006/relationships/image" Target="../media/image14.png"/></Relationships>
</file>

<file path=ppt/slides/_rels/slide24.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9.png"/><Relationship Id="rId7"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6.png"/><Relationship Id="rId5" Type="http://schemas.openxmlformats.org/officeDocument/2006/relationships/image" Target="../media/image2.png"/><Relationship Id="rId10" Type="http://schemas.openxmlformats.org/officeDocument/2006/relationships/image" Target="../media/image15.svg"/><Relationship Id="rId4" Type="http://schemas.openxmlformats.org/officeDocument/2006/relationships/image" Target="../media/image10.svg"/><Relationship Id="rId9" Type="http://schemas.openxmlformats.org/officeDocument/2006/relationships/image" Target="../media/image14.png"/></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svg"/></Relationships>
</file>

<file path=ppt/slides/_rels/slide26.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9.png"/><Relationship Id="rId7"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6.png"/><Relationship Id="rId5" Type="http://schemas.openxmlformats.org/officeDocument/2006/relationships/image" Target="../media/image2.png"/><Relationship Id="rId10" Type="http://schemas.openxmlformats.org/officeDocument/2006/relationships/image" Target="../media/image15.svg"/><Relationship Id="rId4" Type="http://schemas.openxmlformats.org/officeDocument/2006/relationships/image" Target="../media/image10.svg"/><Relationship Id="rId9" Type="http://schemas.openxmlformats.org/officeDocument/2006/relationships/image" Target="../media/image14.png"/></Relationships>
</file>

<file path=ppt/slides/_rels/slide27.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9.png"/><Relationship Id="rId7" Type="http://schemas.openxmlformats.org/officeDocument/2006/relationships/image" Target="../media/image7.png"/><Relationship Id="rId12"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21.jpeg"/><Relationship Id="rId5" Type="http://schemas.openxmlformats.org/officeDocument/2006/relationships/image" Target="../media/image2.png"/><Relationship Id="rId10" Type="http://schemas.openxmlformats.org/officeDocument/2006/relationships/image" Target="../media/image15.svg"/><Relationship Id="rId4" Type="http://schemas.openxmlformats.org/officeDocument/2006/relationships/image" Target="../media/image10.svg"/><Relationship Id="rId9" Type="http://schemas.openxmlformats.org/officeDocument/2006/relationships/image" Target="../media/image14.png"/></Relationships>
</file>

<file path=ppt/slides/_rels/slide28.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9.png"/><Relationship Id="rId7" Type="http://schemas.openxmlformats.org/officeDocument/2006/relationships/image" Target="../media/image7.png"/><Relationship Id="rId12"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21.jpeg"/><Relationship Id="rId5" Type="http://schemas.openxmlformats.org/officeDocument/2006/relationships/image" Target="../media/image2.png"/><Relationship Id="rId10" Type="http://schemas.openxmlformats.org/officeDocument/2006/relationships/image" Target="../media/image15.svg"/><Relationship Id="rId4" Type="http://schemas.openxmlformats.org/officeDocument/2006/relationships/image" Target="../media/image10.svg"/><Relationship Id="rId9" Type="http://schemas.openxmlformats.org/officeDocument/2006/relationships/image" Target="../media/image14.png"/></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svg"/></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svg"/></Relationships>
</file>

<file path=ppt/slides/_rels/slide30.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9.png"/><Relationship Id="rId7" Type="http://schemas.openxmlformats.org/officeDocument/2006/relationships/image" Target="../media/image7.png"/><Relationship Id="rId12"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21.jpeg"/><Relationship Id="rId5" Type="http://schemas.openxmlformats.org/officeDocument/2006/relationships/image" Target="../media/image2.png"/><Relationship Id="rId10" Type="http://schemas.openxmlformats.org/officeDocument/2006/relationships/image" Target="../media/image15.svg"/><Relationship Id="rId4" Type="http://schemas.openxmlformats.org/officeDocument/2006/relationships/image" Target="../media/image10.svg"/><Relationship Id="rId9" Type="http://schemas.openxmlformats.org/officeDocument/2006/relationships/image" Target="../media/image14.png"/></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9.png"/><Relationship Id="rId7" Type="http://schemas.openxmlformats.org/officeDocument/2006/relationships/image" Target="../media/image7.png"/><Relationship Id="rId12"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16.jpeg"/><Relationship Id="rId5" Type="http://schemas.openxmlformats.org/officeDocument/2006/relationships/image" Target="../media/image2.png"/><Relationship Id="rId10" Type="http://schemas.openxmlformats.org/officeDocument/2006/relationships/image" Target="../media/image15.svg"/><Relationship Id="rId4" Type="http://schemas.openxmlformats.org/officeDocument/2006/relationships/image" Target="../media/image10.svg"/><Relationship Id="rId9"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svg"/></Relationships>
</file>

<file path=ppt/slides/_rels/slide6.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9.png"/><Relationship Id="rId7" Type="http://schemas.openxmlformats.org/officeDocument/2006/relationships/image" Target="../media/image7.png"/><Relationship Id="rId12"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17.jpeg"/><Relationship Id="rId5" Type="http://schemas.openxmlformats.org/officeDocument/2006/relationships/image" Target="../media/image2.png"/><Relationship Id="rId10" Type="http://schemas.openxmlformats.org/officeDocument/2006/relationships/image" Target="../media/image15.svg"/><Relationship Id="rId4" Type="http://schemas.openxmlformats.org/officeDocument/2006/relationships/image" Target="../media/image10.svg"/><Relationship Id="rId9" Type="http://schemas.openxmlformats.org/officeDocument/2006/relationships/image" Target="../media/image14.png"/></Relationships>
</file>

<file path=ppt/slides/_rels/slide7.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9.png"/><Relationship Id="rId7" Type="http://schemas.openxmlformats.org/officeDocument/2006/relationships/image" Target="../media/image7.png"/><Relationship Id="rId12"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18.jpeg"/><Relationship Id="rId5" Type="http://schemas.openxmlformats.org/officeDocument/2006/relationships/image" Target="../media/image2.png"/><Relationship Id="rId10" Type="http://schemas.openxmlformats.org/officeDocument/2006/relationships/image" Target="../media/image15.svg"/><Relationship Id="rId4" Type="http://schemas.openxmlformats.org/officeDocument/2006/relationships/image" Target="../media/image10.svg"/><Relationship Id="rId9"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svg"/></Relationships>
</file>

<file path=ppt/slides/_rels/slide9.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9.png"/><Relationship Id="rId7" Type="http://schemas.openxmlformats.org/officeDocument/2006/relationships/image" Target="../media/image7.png"/><Relationship Id="rId12"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19.png"/><Relationship Id="rId5" Type="http://schemas.openxmlformats.org/officeDocument/2006/relationships/image" Target="../media/image2.png"/><Relationship Id="rId10" Type="http://schemas.openxmlformats.org/officeDocument/2006/relationships/image" Target="../media/image15.svg"/><Relationship Id="rId4" Type="http://schemas.openxmlformats.org/officeDocument/2006/relationships/image" Target="../media/image10.svg"/><Relationship Id="rId9"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sp>
        <p:nvSpPr>
          <p:cNvPr id="3" name="TextBox 3"/>
          <p:cNvSpPr txBox="1"/>
          <p:nvPr/>
        </p:nvSpPr>
        <p:spPr>
          <a:xfrm>
            <a:off x="1028700" y="3433546"/>
            <a:ext cx="16230600" cy="2103911"/>
          </a:xfrm>
          <a:prstGeom prst="rect">
            <a:avLst/>
          </a:prstGeom>
        </p:spPr>
        <p:txBody>
          <a:bodyPr lIns="0" tIns="0" rIns="0" bIns="0" rtlCol="0" anchor="t">
            <a:spAutoFit/>
          </a:bodyPr>
          <a:lstStyle/>
          <a:p>
            <a:pPr algn="ctr">
              <a:lnSpc>
                <a:spcPts val="8461"/>
              </a:lnSpc>
            </a:pPr>
            <a:r>
              <a:rPr lang="en-US" sz="6043">
                <a:solidFill>
                  <a:srgbClr val="383C5B"/>
                </a:solidFill>
                <a:latin typeface="Yeseva One"/>
                <a:ea typeface="Yeseva One"/>
                <a:cs typeface="Yeseva One"/>
                <a:sym typeface="Yeseva One"/>
              </a:rPr>
              <a:t>Database Security Hardening </a:t>
            </a:r>
          </a:p>
          <a:p>
            <a:pPr algn="ctr">
              <a:lnSpc>
                <a:spcPts val="8461"/>
              </a:lnSpc>
            </a:pPr>
            <a:r>
              <a:rPr lang="en-US" sz="6043">
                <a:solidFill>
                  <a:srgbClr val="383C5B"/>
                </a:solidFill>
                <a:latin typeface="Yeseva One"/>
                <a:ea typeface="Yeseva One"/>
                <a:cs typeface="Yeseva One"/>
                <a:sym typeface="Yeseva One"/>
              </a:rPr>
              <a:t>với Encryption và Access Controls</a:t>
            </a:r>
          </a:p>
        </p:txBody>
      </p:sp>
      <p:sp>
        <p:nvSpPr>
          <p:cNvPr id="4" name="TextBox 4"/>
          <p:cNvSpPr txBox="1"/>
          <p:nvPr/>
        </p:nvSpPr>
        <p:spPr>
          <a:xfrm>
            <a:off x="3393163" y="6418004"/>
            <a:ext cx="11680579" cy="1099819"/>
          </a:xfrm>
          <a:prstGeom prst="rect">
            <a:avLst/>
          </a:prstGeom>
        </p:spPr>
        <p:txBody>
          <a:bodyPr lIns="0" tIns="0" rIns="0" bIns="0" rtlCol="0" anchor="t">
            <a:spAutoFit/>
          </a:bodyPr>
          <a:lstStyle/>
          <a:p>
            <a:pPr algn="ctr">
              <a:lnSpc>
                <a:spcPts val="4480"/>
              </a:lnSpc>
            </a:pPr>
            <a:r>
              <a:rPr lang="en-US" sz="3200" spc="-64">
                <a:solidFill>
                  <a:srgbClr val="383C5B"/>
                </a:solidFill>
                <a:latin typeface="Montserrat"/>
                <a:ea typeface="Montserrat"/>
                <a:cs typeface="Montserrat"/>
                <a:sym typeface="Montserrat"/>
              </a:rPr>
              <a:t>SV: Trần Trương Lan Anh</a:t>
            </a:r>
          </a:p>
          <a:p>
            <a:pPr algn="ctr">
              <a:lnSpc>
                <a:spcPts val="4480"/>
              </a:lnSpc>
            </a:pPr>
            <a:r>
              <a:rPr lang="en-US" sz="3200" spc="-64">
                <a:solidFill>
                  <a:srgbClr val="383C5B"/>
                </a:solidFill>
                <a:latin typeface="Montserrat"/>
                <a:ea typeface="Montserrat"/>
                <a:cs typeface="Montserrat"/>
                <a:sym typeface="Montserrat"/>
              </a:rPr>
              <a:t>Lớp: 21DTHE2</a:t>
            </a:r>
          </a:p>
        </p:txBody>
      </p:sp>
      <p:sp>
        <p:nvSpPr>
          <p:cNvPr id="5" name="Freeform 5"/>
          <p:cNvSpPr/>
          <p:nvPr/>
        </p:nvSpPr>
        <p:spPr>
          <a:xfrm>
            <a:off x="-1697267" y="7399631"/>
            <a:ext cx="15675137" cy="4391996"/>
          </a:xfrm>
          <a:custGeom>
            <a:avLst/>
            <a:gdLst/>
            <a:ahLst/>
            <a:cxnLst/>
            <a:rect l="l" t="t" r="r" b="b"/>
            <a:pathLst>
              <a:path w="15675137" h="4391996">
                <a:moveTo>
                  <a:pt x="0" y="0"/>
                </a:moveTo>
                <a:lnTo>
                  <a:pt x="15675137" y="0"/>
                </a:lnTo>
                <a:lnTo>
                  <a:pt x="15675137" y="4391996"/>
                </a:lnTo>
                <a:lnTo>
                  <a:pt x="0" y="439199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rot="-805285">
            <a:off x="15230774" y="118102"/>
            <a:ext cx="6621020" cy="5417199"/>
          </a:xfrm>
          <a:custGeom>
            <a:avLst/>
            <a:gdLst/>
            <a:ahLst/>
            <a:cxnLst/>
            <a:rect l="l" t="t" r="r" b="b"/>
            <a:pathLst>
              <a:path w="6621020" h="5417199">
                <a:moveTo>
                  <a:pt x="0" y="0"/>
                </a:moveTo>
                <a:lnTo>
                  <a:pt x="6621021" y="0"/>
                </a:lnTo>
                <a:lnTo>
                  <a:pt x="6621021" y="5417199"/>
                </a:lnTo>
                <a:lnTo>
                  <a:pt x="0" y="541719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7" name="Freeform 7"/>
          <p:cNvSpPr/>
          <p:nvPr/>
        </p:nvSpPr>
        <p:spPr>
          <a:xfrm rot="-4174148" flipH="1">
            <a:off x="-1273162" y="6074651"/>
            <a:ext cx="4603724" cy="3766684"/>
          </a:xfrm>
          <a:custGeom>
            <a:avLst/>
            <a:gdLst/>
            <a:ahLst/>
            <a:cxnLst/>
            <a:rect l="l" t="t" r="r" b="b"/>
            <a:pathLst>
              <a:path w="4603724" h="3766684">
                <a:moveTo>
                  <a:pt x="4603724" y="0"/>
                </a:moveTo>
                <a:lnTo>
                  <a:pt x="0" y="0"/>
                </a:lnTo>
                <a:lnTo>
                  <a:pt x="0" y="3766683"/>
                </a:lnTo>
                <a:lnTo>
                  <a:pt x="4603724" y="3766683"/>
                </a:lnTo>
                <a:lnTo>
                  <a:pt x="4603724"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Freeform 8"/>
          <p:cNvSpPr/>
          <p:nvPr/>
        </p:nvSpPr>
        <p:spPr>
          <a:xfrm>
            <a:off x="273065" y="362203"/>
            <a:ext cx="2369768" cy="1332995"/>
          </a:xfrm>
          <a:custGeom>
            <a:avLst/>
            <a:gdLst/>
            <a:ahLst/>
            <a:cxnLst/>
            <a:rect l="l" t="t" r="r" b="b"/>
            <a:pathLst>
              <a:path w="2369768" h="1332995">
                <a:moveTo>
                  <a:pt x="0" y="0"/>
                </a:moveTo>
                <a:lnTo>
                  <a:pt x="2369768" y="0"/>
                </a:lnTo>
                <a:lnTo>
                  <a:pt x="2369768" y="1332994"/>
                </a:lnTo>
                <a:lnTo>
                  <a:pt x="0" y="1332994"/>
                </a:lnTo>
                <a:lnTo>
                  <a:pt x="0" y="0"/>
                </a:lnTo>
                <a:close/>
              </a:path>
            </a:pathLst>
          </a:custGeom>
          <a:blipFill>
            <a:blip r:embed="rId7"/>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sp>
        <p:nvSpPr>
          <p:cNvPr id="3" name="Freeform 3"/>
          <p:cNvSpPr/>
          <p:nvPr/>
        </p:nvSpPr>
        <p:spPr>
          <a:xfrm rot="-1802037">
            <a:off x="16182614" y="4919303"/>
            <a:ext cx="5561682" cy="4550467"/>
          </a:xfrm>
          <a:custGeom>
            <a:avLst/>
            <a:gdLst/>
            <a:ahLst/>
            <a:cxnLst/>
            <a:rect l="l" t="t" r="r" b="b"/>
            <a:pathLst>
              <a:path w="5561682" h="4550467">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12985570" y="-2263645"/>
            <a:ext cx="18101005" cy="5071697"/>
          </a:xfrm>
          <a:custGeom>
            <a:avLst/>
            <a:gdLst/>
            <a:ahLst/>
            <a:cxnLst/>
            <a:rect l="l" t="t" r="r" b="b"/>
            <a:pathLst>
              <a:path w="18101005" h="5071697">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642096" flipH="1">
            <a:off x="-2517334" y="2162976"/>
            <a:ext cx="3914681" cy="3202921"/>
          </a:xfrm>
          <a:custGeom>
            <a:avLst/>
            <a:gdLst/>
            <a:ahLst/>
            <a:cxnLst/>
            <a:rect l="l" t="t" r="r" b="b"/>
            <a:pathLst>
              <a:path w="3914681" h="320292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6" name="Group 6"/>
          <p:cNvGrpSpPr/>
          <p:nvPr/>
        </p:nvGrpSpPr>
        <p:grpSpPr>
          <a:xfrm>
            <a:off x="1028700" y="1028700"/>
            <a:ext cx="16230600" cy="8229600"/>
            <a:chOff x="0" y="0"/>
            <a:chExt cx="4274726" cy="2167467"/>
          </a:xfrm>
        </p:grpSpPr>
        <p:sp>
          <p:nvSpPr>
            <p:cNvPr id="7" name="Freeform 7"/>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id="8" name="TextBox 8"/>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6230600" y="0"/>
            <a:ext cx="1474915" cy="2009790"/>
            <a:chOff x="0" y="0"/>
            <a:chExt cx="660400" cy="899893"/>
          </a:xfrm>
        </p:grpSpPr>
        <p:sp>
          <p:nvSpPr>
            <p:cNvPr id="10" name="Freeform 10"/>
            <p:cNvSpPr/>
            <p:nvPr/>
          </p:nvSpPr>
          <p:spPr>
            <a:xfrm>
              <a:off x="0" y="0"/>
              <a:ext cx="660400" cy="899893"/>
            </a:xfrm>
            <a:custGeom>
              <a:avLst/>
              <a:gdLst/>
              <a:ahLst/>
              <a:cxnLst/>
              <a:rect l="l" t="t" r="r" b="b"/>
              <a:pathLst>
                <a:path w="660400" h="899893">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id="11" name="TextBox 11"/>
            <p:cNvSpPr txBox="1"/>
            <p:nvPr/>
          </p:nvSpPr>
          <p:spPr>
            <a:xfrm>
              <a:off x="0" y="47625"/>
              <a:ext cx="660400" cy="725268"/>
            </a:xfrm>
            <a:prstGeom prst="rect">
              <a:avLst/>
            </a:prstGeom>
          </p:spPr>
          <p:txBody>
            <a:bodyPr lIns="50800" tIns="50800" rIns="50800" bIns="50800" rtlCol="0" anchor="ctr"/>
            <a:lstStyle/>
            <a:p>
              <a:pPr algn="ctr">
                <a:lnSpc>
                  <a:spcPts val="2199"/>
                </a:lnSpc>
              </a:pPr>
              <a:endParaRPr/>
            </a:p>
          </p:txBody>
        </p:sp>
      </p:grpSp>
      <p:sp>
        <p:nvSpPr>
          <p:cNvPr id="12" name="Freeform 12"/>
          <p:cNvSpPr/>
          <p:nvPr/>
        </p:nvSpPr>
        <p:spPr>
          <a:xfrm>
            <a:off x="13123706" y="8121980"/>
            <a:ext cx="15228992" cy="4266991"/>
          </a:xfrm>
          <a:custGeom>
            <a:avLst/>
            <a:gdLst/>
            <a:ahLst/>
            <a:cxnLst/>
            <a:rect l="l" t="t" r="r" b="b"/>
            <a:pathLst>
              <a:path w="15228992" h="4266991">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Freeform 13"/>
          <p:cNvSpPr/>
          <p:nvPr/>
        </p:nvSpPr>
        <p:spPr>
          <a:xfrm>
            <a:off x="1414585" y="1462576"/>
            <a:ext cx="6755918" cy="986265"/>
          </a:xfrm>
          <a:custGeom>
            <a:avLst/>
            <a:gdLst/>
            <a:ahLst/>
            <a:cxnLst/>
            <a:rect l="l" t="t" r="r" b="b"/>
            <a:pathLst>
              <a:path w="6755918" h="986265">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4" name="TextBox 14"/>
          <p:cNvSpPr txBox="1"/>
          <p:nvPr/>
        </p:nvSpPr>
        <p:spPr>
          <a:xfrm>
            <a:off x="2573751" y="1838448"/>
            <a:ext cx="5329317" cy="362440"/>
          </a:xfrm>
          <a:prstGeom prst="rect">
            <a:avLst/>
          </a:prstGeom>
        </p:spPr>
        <p:txBody>
          <a:bodyPr lIns="0" tIns="0" rIns="0" bIns="0" rtlCol="0" anchor="t">
            <a:spAutoFit/>
          </a:bodyPr>
          <a:lstStyle/>
          <a:p>
            <a:pPr algn="l">
              <a:lnSpc>
                <a:spcPts val="2557"/>
              </a:lnSpc>
            </a:pPr>
            <a:r>
              <a:rPr lang="en-US" sz="3197" b="1">
                <a:solidFill>
                  <a:srgbClr val="FFFFFF"/>
                </a:solidFill>
                <a:latin typeface="Montserrat Heavy"/>
                <a:ea typeface="Montserrat Heavy"/>
                <a:cs typeface="Montserrat Heavy"/>
                <a:sym typeface="Montserrat Heavy"/>
              </a:rPr>
              <a:t>DỊCH VỤ</a:t>
            </a:r>
          </a:p>
        </p:txBody>
      </p:sp>
      <p:sp>
        <p:nvSpPr>
          <p:cNvPr id="15" name="TextBox 15"/>
          <p:cNvSpPr txBox="1"/>
          <p:nvPr/>
        </p:nvSpPr>
        <p:spPr>
          <a:xfrm>
            <a:off x="1774479" y="1663044"/>
            <a:ext cx="240605" cy="537845"/>
          </a:xfrm>
          <a:prstGeom prst="rect">
            <a:avLst/>
          </a:prstGeom>
        </p:spPr>
        <p:txBody>
          <a:bodyPr lIns="0" tIns="0" rIns="0" bIns="0" rtlCol="0" anchor="t">
            <a:spAutoFit/>
          </a:bodyPr>
          <a:lstStyle/>
          <a:p>
            <a:pPr algn="ctr">
              <a:lnSpc>
                <a:spcPts val="4480"/>
              </a:lnSpc>
              <a:spcBef>
                <a:spcPct val="0"/>
              </a:spcBef>
            </a:pPr>
            <a:r>
              <a:rPr lang="en-US" sz="3200" b="1">
                <a:solidFill>
                  <a:srgbClr val="FFFFFF"/>
                </a:solidFill>
                <a:latin typeface="Montserrat Bold"/>
                <a:ea typeface="Montserrat Bold"/>
                <a:cs typeface="Montserrat Bold"/>
                <a:sym typeface="Montserrat Bold"/>
              </a:rPr>
              <a:t>3</a:t>
            </a:r>
          </a:p>
        </p:txBody>
      </p:sp>
      <p:graphicFrame>
        <p:nvGraphicFramePr>
          <p:cNvPr id="16" name="Table 16"/>
          <p:cNvGraphicFramePr>
            <a:graphicFrameLocks noGrp="1"/>
          </p:cNvGraphicFramePr>
          <p:nvPr>
            <p:extLst>
              <p:ext uri="{D42A27DB-BD31-4B8C-83A1-F6EECF244321}">
                <p14:modId xmlns:p14="http://schemas.microsoft.com/office/powerpoint/2010/main" val="617752353"/>
              </p:ext>
            </p:extLst>
          </p:nvPr>
        </p:nvGraphicFramePr>
        <p:xfrm>
          <a:off x="2515668" y="2808052"/>
          <a:ext cx="12901548" cy="5924550"/>
        </p:xfrm>
        <a:graphic>
          <a:graphicData uri="http://schemas.openxmlformats.org/drawingml/2006/table">
            <a:tbl>
              <a:tblPr/>
              <a:tblGrid>
                <a:gridCol w="6450774">
                  <a:extLst>
                    <a:ext uri="{9D8B030D-6E8A-4147-A177-3AD203B41FA5}">
                      <a16:colId xmlns:a16="http://schemas.microsoft.com/office/drawing/2014/main" val="20000"/>
                    </a:ext>
                  </a:extLst>
                </a:gridCol>
                <a:gridCol w="6450774">
                  <a:extLst>
                    <a:ext uri="{9D8B030D-6E8A-4147-A177-3AD203B41FA5}">
                      <a16:colId xmlns:a16="http://schemas.microsoft.com/office/drawing/2014/main" val="20001"/>
                    </a:ext>
                  </a:extLst>
                </a:gridCol>
              </a:tblGrid>
              <a:tr h="987425">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Dịch vụ</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Mục đích</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extLst>
                  <a:ext uri="{0D108BD9-81ED-4DB2-BD59-A6C34878D82A}">
                    <a16:rowId xmlns:a16="http://schemas.microsoft.com/office/drawing/2014/main" val="10000"/>
                  </a:ext>
                </a:extLst>
              </a:tr>
              <a:tr h="987425">
                <a:tc>
                  <a:txBody>
                    <a:bodyPr/>
                    <a:lstStyle/>
                    <a:p>
                      <a:pPr algn="ctr">
                        <a:lnSpc>
                          <a:spcPts val="3079"/>
                        </a:lnSpc>
                        <a:defRPr/>
                      </a:pPr>
                      <a:r>
                        <a:rPr lang="en-US" sz="2199" b="1" dirty="0">
                          <a:solidFill>
                            <a:srgbClr val="000000"/>
                          </a:solidFill>
                          <a:latin typeface="Montserrat Bold"/>
                          <a:ea typeface="Montserrat Bold"/>
                          <a:cs typeface="Montserrat Bold"/>
                          <a:sym typeface="Montserrat Bold"/>
                        </a:rPr>
                        <a:t>Amazon RDS</a:t>
                      </a:r>
                      <a:endParaRPr lang="en-US" sz="1100" dirty="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b="1" dirty="0">
                          <a:solidFill>
                            <a:srgbClr val="000000"/>
                          </a:solidFill>
                          <a:latin typeface="Montserrat Bold"/>
                          <a:ea typeface="Montserrat Bold"/>
                          <a:cs typeface="Montserrat Bold"/>
                          <a:sym typeface="Montserrat Bold"/>
                        </a:rPr>
                        <a:t>Lưu </a:t>
                      </a:r>
                      <a:r>
                        <a:rPr lang="en-US" sz="2199" b="1" dirty="0" err="1">
                          <a:solidFill>
                            <a:srgbClr val="000000"/>
                          </a:solidFill>
                          <a:latin typeface="Montserrat Bold"/>
                          <a:ea typeface="Montserrat Bold"/>
                          <a:cs typeface="Montserrat Bold"/>
                          <a:sym typeface="Montserrat Bold"/>
                        </a:rPr>
                        <a:t>trữ</a:t>
                      </a:r>
                      <a:r>
                        <a:rPr lang="en-US" sz="2199" b="1" dirty="0">
                          <a:solidFill>
                            <a:srgbClr val="000000"/>
                          </a:solidFill>
                          <a:latin typeface="Montserrat Bold"/>
                          <a:ea typeface="Montserrat Bold"/>
                          <a:cs typeface="Montserrat Bold"/>
                          <a:sym typeface="Montserrat Bold"/>
                        </a:rPr>
                        <a:t> </a:t>
                      </a:r>
                      <a:r>
                        <a:rPr lang="en-US" sz="2199" b="1" dirty="0" err="1">
                          <a:solidFill>
                            <a:srgbClr val="000000"/>
                          </a:solidFill>
                          <a:latin typeface="Montserrat Bold"/>
                          <a:ea typeface="Montserrat Bold"/>
                          <a:cs typeface="Montserrat Bold"/>
                          <a:sym typeface="Montserrat Bold"/>
                        </a:rPr>
                        <a:t>cơ</a:t>
                      </a:r>
                      <a:r>
                        <a:rPr lang="en-US" sz="2199" b="1" dirty="0">
                          <a:solidFill>
                            <a:srgbClr val="000000"/>
                          </a:solidFill>
                          <a:latin typeface="Montserrat Bold"/>
                          <a:ea typeface="Montserrat Bold"/>
                          <a:cs typeface="Montserrat Bold"/>
                          <a:sym typeface="Montserrat Bold"/>
                        </a:rPr>
                        <a:t> </a:t>
                      </a:r>
                      <a:r>
                        <a:rPr lang="en-US" sz="2199" b="1" dirty="0" err="1">
                          <a:solidFill>
                            <a:srgbClr val="000000"/>
                          </a:solidFill>
                          <a:latin typeface="Montserrat Bold"/>
                          <a:ea typeface="Montserrat Bold"/>
                          <a:cs typeface="Montserrat Bold"/>
                          <a:sym typeface="Montserrat Bold"/>
                        </a:rPr>
                        <a:t>sở</a:t>
                      </a:r>
                      <a:r>
                        <a:rPr lang="en-US" sz="2199" b="1" dirty="0">
                          <a:solidFill>
                            <a:srgbClr val="000000"/>
                          </a:solidFill>
                          <a:latin typeface="Montserrat Bold"/>
                          <a:ea typeface="Montserrat Bold"/>
                          <a:cs typeface="Montserrat Bold"/>
                          <a:sym typeface="Montserrat Bold"/>
                        </a:rPr>
                        <a:t> </a:t>
                      </a:r>
                      <a:r>
                        <a:rPr lang="en-US" sz="2199" b="1" dirty="0" err="1">
                          <a:solidFill>
                            <a:srgbClr val="000000"/>
                          </a:solidFill>
                          <a:latin typeface="Montserrat Bold"/>
                          <a:ea typeface="Montserrat Bold"/>
                          <a:cs typeface="Montserrat Bold"/>
                          <a:sym typeface="Montserrat Bold"/>
                        </a:rPr>
                        <a:t>dữ</a:t>
                      </a:r>
                      <a:r>
                        <a:rPr lang="en-US" sz="2199" b="1" dirty="0">
                          <a:solidFill>
                            <a:srgbClr val="000000"/>
                          </a:solidFill>
                          <a:latin typeface="Montserrat Bold"/>
                          <a:ea typeface="Montserrat Bold"/>
                          <a:cs typeface="Montserrat Bold"/>
                          <a:sym typeface="Montserrat Bold"/>
                        </a:rPr>
                        <a:t> </a:t>
                      </a:r>
                      <a:r>
                        <a:rPr lang="en-US" sz="2199" b="1" dirty="0" err="1">
                          <a:solidFill>
                            <a:srgbClr val="000000"/>
                          </a:solidFill>
                          <a:latin typeface="Montserrat Bold"/>
                          <a:ea typeface="Montserrat Bold"/>
                          <a:cs typeface="Montserrat Bold"/>
                          <a:sym typeface="Montserrat Bold"/>
                        </a:rPr>
                        <a:t>liệu</a:t>
                      </a:r>
                      <a:r>
                        <a:rPr lang="en-US" sz="2199" b="1" dirty="0">
                          <a:solidFill>
                            <a:srgbClr val="000000"/>
                          </a:solidFill>
                          <a:latin typeface="Montserrat Bold"/>
                          <a:ea typeface="Montserrat Bold"/>
                          <a:cs typeface="Montserrat Bold"/>
                          <a:sym typeface="Montserrat Bold"/>
                        </a:rPr>
                        <a:t> MySQL</a:t>
                      </a:r>
                      <a:endParaRPr lang="en-US" sz="1100" dirty="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extLst>
                  <a:ext uri="{0D108BD9-81ED-4DB2-BD59-A6C34878D82A}">
                    <a16:rowId xmlns:a16="http://schemas.microsoft.com/office/drawing/2014/main" val="10001"/>
                  </a:ext>
                </a:extLst>
              </a:tr>
              <a:tr h="987425">
                <a:tc>
                  <a:txBody>
                    <a:bodyPr/>
                    <a:lstStyle/>
                    <a:p>
                      <a:pPr algn="ctr">
                        <a:lnSpc>
                          <a:spcPts val="3079"/>
                        </a:lnSpc>
                        <a:defRPr/>
                      </a:pPr>
                      <a:r>
                        <a:rPr lang="en-US" sz="2199" b="1" dirty="0">
                          <a:solidFill>
                            <a:srgbClr val="000000"/>
                          </a:solidFill>
                          <a:latin typeface="Montserrat Bold"/>
                          <a:ea typeface="Montserrat Bold"/>
                          <a:cs typeface="Montserrat Bold"/>
                          <a:sym typeface="Montserrat Bold"/>
                        </a:rPr>
                        <a:t>AWS KMS</a:t>
                      </a:r>
                      <a:endParaRPr lang="en-US" sz="1100" dirty="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Mã hóa dữ liệu (Encryption at rest)</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extLst>
                  <a:ext uri="{0D108BD9-81ED-4DB2-BD59-A6C34878D82A}">
                    <a16:rowId xmlns:a16="http://schemas.microsoft.com/office/drawing/2014/main" val="10002"/>
                  </a:ext>
                </a:extLst>
              </a:tr>
              <a:tr h="987425">
                <a:tc>
                  <a:txBody>
                    <a:bodyPr/>
                    <a:lstStyle/>
                    <a:p>
                      <a:pPr algn="ctr">
                        <a:lnSpc>
                          <a:spcPts val="3079"/>
                        </a:lnSpc>
                        <a:defRPr/>
                      </a:pPr>
                      <a:r>
                        <a:rPr lang="en-US" sz="2199" b="1" dirty="0">
                          <a:solidFill>
                            <a:srgbClr val="000000"/>
                          </a:solidFill>
                          <a:latin typeface="Montserrat Bold"/>
                          <a:ea typeface="Montserrat Bold"/>
                          <a:cs typeface="Montserrat Bold"/>
                          <a:sym typeface="Montserrat Bold"/>
                        </a:rPr>
                        <a:t>IAM (Identity &amp; Access Management)</a:t>
                      </a:r>
                      <a:endParaRPr lang="en-US" sz="1100" dirty="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Quản lý người dùng và quyền truy cập</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extLst>
                  <a:ext uri="{0D108BD9-81ED-4DB2-BD59-A6C34878D82A}">
                    <a16:rowId xmlns:a16="http://schemas.microsoft.com/office/drawing/2014/main" val="10003"/>
                  </a:ext>
                </a:extLst>
              </a:tr>
              <a:tr h="987425">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CloudWatch</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Giám sát hoạt động và cảnh báo</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extLst>
                  <a:ext uri="{0D108BD9-81ED-4DB2-BD59-A6C34878D82A}">
                    <a16:rowId xmlns:a16="http://schemas.microsoft.com/office/drawing/2014/main" val="10004"/>
                  </a:ext>
                </a:extLst>
              </a:tr>
              <a:tr h="987425">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VPC + Security Group</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b="1" dirty="0">
                          <a:solidFill>
                            <a:srgbClr val="000000"/>
                          </a:solidFill>
                          <a:latin typeface="Montserrat Bold"/>
                          <a:ea typeface="Montserrat Bold"/>
                          <a:cs typeface="Montserrat Bold"/>
                          <a:sym typeface="Montserrat Bold"/>
                        </a:rPr>
                        <a:t>Bảo </a:t>
                      </a:r>
                      <a:r>
                        <a:rPr lang="en-US" sz="2199" b="1" dirty="0" err="1">
                          <a:solidFill>
                            <a:srgbClr val="000000"/>
                          </a:solidFill>
                          <a:latin typeface="Montserrat Bold"/>
                          <a:ea typeface="Montserrat Bold"/>
                          <a:cs typeface="Montserrat Bold"/>
                          <a:sym typeface="Montserrat Bold"/>
                        </a:rPr>
                        <a:t>vệ</a:t>
                      </a:r>
                      <a:r>
                        <a:rPr lang="en-US" sz="2199" b="1" dirty="0">
                          <a:solidFill>
                            <a:srgbClr val="000000"/>
                          </a:solidFill>
                          <a:latin typeface="Montserrat Bold"/>
                          <a:ea typeface="Montserrat Bold"/>
                          <a:cs typeface="Montserrat Bold"/>
                          <a:sym typeface="Montserrat Bold"/>
                        </a:rPr>
                        <a:t> </a:t>
                      </a:r>
                      <a:r>
                        <a:rPr lang="en-US" sz="2199" b="1" dirty="0" err="1">
                          <a:solidFill>
                            <a:srgbClr val="000000"/>
                          </a:solidFill>
                          <a:latin typeface="Montserrat Bold"/>
                          <a:ea typeface="Montserrat Bold"/>
                          <a:cs typeface="Montserrat Bold"/>
                          <a:sym typeface="Montserrat Bold"/>
                        </a:rPr>
                        <a:t>lớp</a:t>
                      </a:r>
                      <a:r>
                        <a:rPr lang="en-US" sz="2199" b="1" dirty="0">
                          <a:solidFill>
                            <a:srgbClr val="000000"/>
                          </a:solidFill>
                          <a:latin typeface="Montserrat Bold"/>
                          <a:ea typeface="Montserrat Bold"/>
                          <a:cs typeface="Montserrat Bold"/>
                          <a:sym typeface="Montserrat Bold"/>
                        </a:rPr>
                        <a:t> </a:t>
                      </a:r>
                      <a:r>
                        <a:rPr lang="en-US" sz="2199" b="1" dirty="0" err="1">
                          <a:solidFill>
                            <a:srgbClr val="000000"/>
                          </a:solidFill>
                          <a:latin typeface="Montserrat Bold"/>
                          <a:ea typeface="Montserrat Bold"/>
                          <a:cs typeface="Montserrat Bold"/>
                          <a:sym typeface="Montserrat Bold"/>
                        </a:rPr>
                        <a:t>mạng</a:t>
                      </a:r>
                      <a:r>
                        <a:rPr lang="en-US" sz="2199" b="1" dirty="0">
                          <a:solidFill>
                            <a:srgbClr val="000000"/>
                          </a:solidFill>
                          <a:latin typeface="Montserrat Bold"/>
                          <a:ea typeface="Montserrat Bold"/>
                          <a:cs typeface="Montserrat Bold"/>
                          <a:sym typeface="Montserrat Bold"/>
                        </a:rPr>
                        <a:t> </a:t>
                      </a:r>
                      <a:r>
                        <a:rPr lang="en-US" sz="2199" b="1" dirty="0" err="1">
                          <a:solidFill>
                            <a:srgbClr val="000000"/>
                          </a:solidFill>
                          <a:latin typeface="Montserrat Bold"/>
                          <a:ea typeface="Montserrat Bold"/>
                          <a:cs typeface="Montserrat Bold"/>
                          <a:sym typeface="Montserrat Bold"/>
                        </a:rPr>
                        <a:t>nội</a:t>
                      </a:r>
                      <a:r>
                        <a:rPr lang="en-US" sz="2199" b="1" dirty="0">
                          <a:solidFill>
                            <a:srgbClr val="000000"/>
                          </a:solidFill>
                          <a:latin typeface="Montserrat Bold"/>
                          <a:ea typeface="Montserrat Bold"/>
                          <a:cs typeface="Montserrat Bold"/>
                          <a:sym typeface="Montserrat Bold"/>
                        </a:rPr>
                        <a:t> </a:t>
                      </a:r>
                      <a:r>
                        <a:rPr lang="en-US" sz="2199" b="1" dirty="0" err="1">
                          <a:solidFill>
                            <a:srgbClr val="000000"/>
                          </a:solidFill>
                          <a:latin typeface="Montserrat Bold"/>
                          <a:ea typeface="Montserrat Bold"/>
                          <a:cs typeface="Montserrat Bold"/>
                          <a:sym typeface="Montserrat Bold"/>
                        </a:rPr>
                        <a:t>bộ</a:t>
                      </a:r>
                      <a:endParaRPr lang="en-US" sz="1100" dirty="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extLst>
                  <a:ext uri="{0D108BD9-81ED-4DB2-BD59-A6C34878D82A}">
                    <a16:rowId xmlns:a16="http://schemas.microsoft.com/office/drawing/2014/main" val="10005"/>
                  </a:ext>
                </a:extLst>
              </a:tr>
            </a:tbl>
          </a:graphicData>
        </a:graphic>
      </p:graphicFrame>
      <p:sp>
        <p:nvSpPr>
          <p:cNvPr id="17" name="Freeform 17"/>
          <p:cNvSpPr/>
          <p:nvPr/>
        </p:nvSpPr>
        <p:spPr>
          <a:xfrm>
            <a:off x="16339747" y="651470"/>
            <a:ext cx="1256621" cy="706849"/>
          </a:xfrm>
          <a:custGeom>
            <a:avLst/>
            <a:gdLst/>
            <a:ahLst/>
            <a:cxnLst/>
            <a:rect l="l" t="t" r="r" b="b"/>
            <a:pathLst>
              <a:path w="1256621" h="706849">
                <a:moveTo>
                  <a:pt x="0" y="0"/>
                </a:moveTo>
                <a:lnTo>
                  <a:pt x="1256621" y="0"/>
                </a:lnTo>
                <a:lnTo>
                  <a:pt x="1256621" y="706850"/>
                </a:lnTo>
                <a:lnTo>
                  <a:pt x="0" y="706850"/>
                </a:lnTo>
                <a:lnTo>
                  <a:pt x="0" y="0"/>
                </a:lnTo>
                <a:close/>
              </a:path>
            </a:pathLst>
          </a:custGeom>
          <a:blipFill>
            <a:blip r:embed="rId11"/>
            <a:stretch>
              <a:fillRect/>
            </a:stretch>
          </a:blipFill>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sp>
        <p:nvSpPr>
          <p:cNvPr id="3" name="Freeform 3"/>
          <p:cNvSpPr/>
          <p:nvPr/>
        </p:nvSpPr>
        <p:spPr>
          <a:xfrm rot="-1802037">
            <a:off x="16182614" y="4919303"/>
            <a:ext cx="5561682" cy="4550467"/>
          </a:xfrm>
          <a:custGeom>
            <a:avLst/>
            <a:gdLst/>
            <a:ahLst/>
            <a:cxnLst/>
            <a:rect l="l" t="t" r="r" b="b"/>
            <a:pathLst>
              <a:path w="5561682" h="4550467">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12985570" y="-2263645"/>
            <a:ext cx="18101005" cy="5071697"/>
          </a:xfrm>
          <a:custGeom>
            <a:avLst/>
            <a:gdLst/>
            <a:ahLst/>
            <a:cxnLst/>
            <a:rect l="l" t="t" r="r" b="b"/>
            <a:pathLst>
              <a:path w="18101005" h="5071697">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642096" flipH="1">
            <a:off x="-2517334" y="2162976"/>
            <a:ext cx="3914681" cy="3202921"/>
          </a:xfrm>
          <a:custGeom>
            <a:avLst/>
            <a:gdLst/>
            <a:ahLst/>
            <a:cxnLst/>
            <a:rect l="l" t="t" r="r" b="b"/>
            <a:pathLst>
              <a:path w="3914681" h="320292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6" name="Group 6"/>
          <p:cNvGrpSpPr/>
          <p:nvPr/>
        </p:nvGrpSpPr>
        <p:grpSpPr>
          <a:xfrm>
            <a:off x="1028700" y="1028700"/>
            <a:ext cx="16230600" cy="8229600"/>
            <a:chOff x="0" y="0"/>
            <a:chExt cx="4274726" cy="2167467"/>
          </a:xfrm>
        </p:grpSpPr>
        <p:sp>
          <p:nvSpPr>
            <p:cNvPr id="7" name="Freeform 7"/>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id="8" name="TextBox 8"/>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p:txBody>
        </p:sp>
      </p:grpSp>
      <p:sp>
        <p:nvSpPr>
          <p:cNvPr id="9" name="Freeform 9"/>
          <p:cNvSpPr/>
          <p:nvPr/>
        </p:nvSpPr>
        <p:spPr>
          <a:xfrm>
            <a:off x="13123706" y="8121980"/>
            <a:ext cx="15228992" cy="4266991"/>
          </a:xfrm>
          <a:custGeom>
            <a:avLst/>
            <a:gdLst/>
            <a:ahLst/>
            <a:cxnLst/>
            <a:rect l="l" t="t" r="r" b="b"/>
            <a:pathLst>
              <a:path w="15228992" h="4266991">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0" name="Freeform 10"/>
          <p:cNvSpPr/>
          <p:nvPr/>
        </p:nvSpPr>
        <p:spPr>
          <a:xfrm>
            <a:off x="1414585" y="1462576"/>
            <a:ext cx="6755918" cy="986265"/>
          </a:xfrm>
          <a:custGeom>
            <a:avLst/>
            <a:gdLst/>
            <a:ahLst/>
            <a:cxnLst/>
            <a:rect l="l" t="t" r="r" b="b"/>
            <a:pathLst>
              <a:path w="6755918" h="986265">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grpSp>
        <p:nvGrpSpPr>
          <p:cNvPr id="11" name="Group 11"/>
          <p:cNvGrpSpPr>
            <a:grpSpLocks noChangeAspect="1"/>
          </p:cNvGrpSpPr>
          <p:nvPr/>
        </p:nvGrpSpPr>
        <p:grpSpPr>
          <a:xfrm>
            <a:off x="11251327" y="2997520"/>
            <a:ext cx="4545194" cy="3649296"/>
            <a:chOff x="0" y="0"/>
            <a:chExt cx="7467600" cy="5995670"/>
          </a:xfrm>
        </p:grpSpPr>
        <p:sp>
          <p:nvSpPr>
            <p:cNvPr id="12" name="Freeform 12"/>
            <p:cNvSpPr/>
            <p:nvPr/>
          </p:nvSpPr>
          <p:spPr>
            <a:xfrm>
              <a:off x="0" y="0"/>
              <a:ext cx="7467600" cy="4513580"/>
            </a:xfrm>
            <a:custGeom>
              <a:avLst/>
              <a:gdLst/>
              <a:ahLst/>
              <a:cxnLst/>
              <a:rect l="l" t="t" r="r" b="b"/>
              <a:pathLst>
                <a:path w="7467600" h="451358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000000"/>
            </a:solidFill>
          </p:spPr>
        </p:sp>
        <p:sp>
          <p:nvSpPr>
            <p:cNvPr id="13" name="Freeform 13"/>
            <p:cNvSpPr/>
            <p:nvPr/>
          </p:nvSpPr>
          <p:spPr>
            <a:xfrm>
              <a:off x="0" y="4514850"/>
              <a:ext cx="7467600" cy="695960"/>
            </a:xfrm>
            <a:custGeom>
              <a:avLst/>
              <a:gdLst/>
              <a:ahLst/>
              <a:cxnLst/>
              <a:rect l="l" t="t" r="r" b="b"/>
              <a:pathLst>
                <a:path w="7467600" h="69596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E9E9E9"/>
            </a:solidFill>
          </p:spPr>
        </p:sp>
        <p:sp>
          <p:nvSpPr>
            <p:cNvPr id="14" name="Freeform 14"/>
            <p:cNvSpPr/>
            <p:nvPr/>
          </p:nvSpPr>
          <p:spPr>
            <a:xfrm>
              <a:off x="2429510" y="5210810"/>
              <a:ext cx="2606040" cy="791210"/>
            </a:xfrm>
            <a:custGeom>
              <a:avLst/>
              <a:gdLst/>
              <a:ahLst/>
              <a:cxnLst/>
              <a:rect l="l" t="t" r="r" b="b"/>
              <a:pathLst>
                <a:path w="2606040" h="79121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BBBBBB"/>
            </a:solidFill>
          </p:spPr>
        </p:sp>
        <p:sp>
          <p:nvSpPr>
            <p:cNvPr id="15" name="Freeform 15"/>
            <p:cNvSpPr/>
            <p:nvPr/>
          </p:nvSpPr>
          <p:spPr>
            <a:xfrm>
              <a:off x="314960" y="353060"/>
              <a:ext cx="6827520" cy="3835400"/>
            </a:xfrm>
            <a:custGeom>
              <a:avLst/>
              <a:gdLst/>
              <a:ahLst/>
              <a:cxnLst/>
              <a:rect l="l" t="t" r="r" b="b"/>
              <a:pathLst>
                <a:path w="6827520" h="3835400">
                  <a:moveTo>
                    <a:pt x="0" y="0"/>
                  </a:moveTo>
                  <a:lnTo>
                    <a:pt x="6827520" y="0"/>
                  </a:lnTo>
                  <a:lnTo>
                    <a:pt x="6827520" y="3835400"/>
                  </a:lnTo>
                  <a:lnTo>
                    <a:pt x="0" y="3835400"/>
                  </a:lnTo>
                  <a:close/>
                </a:path>
              </a:pathLst>
            </a:custGeom>
            <a:blipFill>
              <a:blip r:embed="rId11"/>
              <a:stretch>
                <a:fillRect t="-10413" b="-10413"/>
              </a:stretch>
            </a:blipFill>
          </p:spPr>
        </p:sp>
      </p:grpSp>
      <p:sp>
        <p:nvSpPr>
          <p:cNvPr id="16" name="TextBox 16"/>
          <p:cNvSpPr txBox="1"/>
          <p:nvPr/>
        </p:nvSpPr>
        <p:spPr>
          <a:xfrm>
            <a:off x="2015084" y="2816545"/>
            <a:ext cx="8008537" cy="5584825"/>
          </a:xfrm>
          <a:prstGeom prst="rect">
            <a:avLst/>
          </a:prstGeom>
        </p:spPr>
        <p:txBody>
          <a:bodyPr lIns="0" tIns="0" rIns="0" bIns="0" rtlCol="0" anchor="t">
            <a:spAutoFit/>
          </a:bodyPr>
          <a:lstStyle/>
          <a:p>
            <a:pPr algn="just">
              <a:lnSpc>
                <a:spcPts val="4999"/>
              </a:lnSpc>
            </a:pPr>
            <a:r>
              <a:rPr lang="en-US" sz="2499" b="1">
                <a:solidFill>
                  <a:srgbClr val="383C5B"/>
                </a:solidFill>
                <a:latin typeface="Montserrat Bold"/>
                <a:ea typeface="Montserrat Bold"/>
                <a:cs typeface="Montserrat Bold"/>
                <a:sym typeface="Montserrat Bold"/>
              </a:rPr>
              <a:t>- Cơ sở dữ liệu (DB): Lưu dữ liệu ứng dụng, đã bật mã hóa.</a:t>
            </a:r>
          </a:p>
          <a:p>
            <a:pPr algn="just">
              <a:lnSpc>
                <a:spcPts val="4999"/>
              </a:lnSpc>
            </a:pPr>
            <a:r>
              <a:rPr lang="en-US" sz="2499" b="1">
                <a:solidFill>
                  <a:srgbClr val="383C5B"/>
                </a:solidFill>
                <a:latin typeface="Montserrat Bold"/>
                <a:ea typeface="Montserrat Bold"/>
                <a:cs typeface="Montserrat Bold"/>
                <a:sym typeface="Montserrat Bold"/>
              </a:rPr>
              <a:t>- Lớp bảo mật: Bao gồm IAM policies, KMS key, nhóm bảo mật.</a:t>
            </a:r>
          </a:p>
          <a:p>
            <a:pPr algn="just">
              <a:lnSpc>
                <a:spcPts val="4999"/>
              </a:lnSpc>
            </a:pPr>
            <a:r>
              <a:rPr lang="en-US" sz="2499" b="1">
                <a:solidFill>
                  <a:srgbClr val="383C5B"/>
                </a:solidFill>
                <a:latin typeface="Montserrat Bold"/>
                <a:ea typeface="Montserrat Bold"/>
                <a:cs typeface="Montserrat Bold"/>
                <a:sym typeface="Montserrat Bold"/>
              </a:rPr>
              <a:t>- Người dùng: Được phân quyền rõ ràng: admin, người đọc, người viết.</a:t>
            </a:r>
          </a:p>
          <a:p>
            <a:pPr algn="just">
              <a:lnSpc>
                <a:spcPts val="4999"/>
              </a:lnSpc>
            </a:pPr>
            <a:r>
              <a:rPr lang="en-US" sz="2499" b="1">
                <a:solidFill>
                  <a:srgbClr val="383C5B"/>
                </a:solidFill>
                <a:latin typeface="Montserrat Bold"/>
                <a:ea typeface="Montserrat Bold"/>
                <a:cs typeface="Montserrat Bold"/>
                <a:sym typeface="Montserrat Bold"/>
              </a:rPr>
              <a:t>- Ứng dụng backend: Kết nối đến DB thông qua IAM role hoặc thông tin xác thực tạm thời.</a:t>
            </a:r>
          </a:p>
          <a:p>
            <a:pPr algn="just">
              <a:lnSpc>
                <a:spcPts val="4999"/>
              </a:lnSpc>
            </a:pPr>
            <a:endParaRPr lang="en-US" sz="2499" b="1">
              <a:solidFill>
                <a:srgbClr val="383C5B"/>
              </a:solidFill>
              <a:latin typeface="Montserrat Bold"/>
              <a:ea typeface="Montserrat Bold"/>
              <a:cs typeface="Montserrat Bold"/>
              <a:sym typeface="Montserrat Bold"/>
            </a:endParaRPr>
          </a:p>
        </p:txBody>
      </p:sp>
      <p:sp>
        <p:nvSpPr>
          <p:cNvPr id="17" name="TextBox 17"/>
          <p:cNvSpPr txBox="1"/>
          <p:nvPr/>
        </p:nvSpPr>
        <p:spPr>
          <a:xfrm>
            <a:off x="2573751" y="1838448"/>
            <a:ext cx="5329317" cy="362440"/>
          </a:xfrm>
          <a:prstGeom prst="rect">
            <a:avLst/>
          </a:prstGeom>
        </p:spPr>
        <p:txBody>
          <a:bodyPr lIns="0" tIns="0" rIns="0" bIns="0" rtlCol="0" anchor="t">
            <a:spAutoFit/>
          </a:bodyPr>
          <a:lstStyle/>
          <a:p>
            <a:pPr algn="l">
              <a:lnSpc>
                <a:spcPts val="2557"/>
              </a:lnSpc>
            </a:pPr>
            <a:r>
              <a:rPr lang="en-US" sz="3197" b="1">
                <a:solidFill>
                  <a:srgbClr val="FFFFFF"/>
                </a:solidFill>
                <a:latin typeface="Montserrat Heavy"/>
                <a:ea typeface="Montserrat Heavy"/>
                <a:cs typeface="Montserrat Heavy"/>
                <a:sym typeface="Montserrat Heavy"/>
              </a:rPr>
              <a:t>THIẾT KẾ THÀNH PHẦN</a:t>
            </a:r>
          </a:p>
        </p:txBody>
      </p:sp>
      <p:sp>
        <p:nvSpPr>
          <p:cNvPr id="18" name="TextBox 18"/>
          <p:cNvSpPr txBox="1"/>
          <p:nvPr/>
        </p:nvSpPr>
        <p:spPr>
          <a:xfrm>
            <a:off x="1774479" y="1663044"/>
            <a:ext cx="240605" cy="537845"/>
          </a:xfrm>
          <a:prstGeom prst="rect">
            <a:avLst/>
          </a:prstGeom>
        </p:spPr>
        <p:txBody>
          <a:bodyPr lIns="0" tIns="0" rIns="0" bIns="0" rtlCol="0" anchor="t">
            <a:spAutoFit/>
          </a:bodyPr>
          <a:lstStyle/>
          <a:p>
            <a:pPr algn="ctr">
              <a:lnSpc>
                <a:spcPts val="4480"/>
              </a:lnSpc>
              <a:spcBef>
                <a:spcPct val="0"/>
              </a:spcBef>
            </a:pPr>
            <a:r>
              <a:rPr lang="en-US" sz="3200" b="1">
                <a:solidFill>
                  <a:srgbClr val="FFFFFF"/>
                </a:solidFill>
                <a:latin typeface="Montserrat Bold"/>
                <a:ea typeface="Montserrat Bold"/>
                <a:cs typeface="Montserrat Bold"/>
                <a:sym typeface="Montserrat Bold"/>
              </a:rPr>
              <a:t>3</a:t>
            </a:r>
          </a:p>
        </p:txBody>
      </p:sp>
      <p:grpSp>
        <p:nvGrpSpPr>
          <p:cNvPr id="19" name="Group 19"/>
          <p:cNvGrpSpPr/>
          <p:nvPr/>
        </p:nvGrpSpPr>
        <p:grpSpPr>
          <a:xfrm>
            <a:off x="16230600" y="0"/>
            <a:ext cx="1474915" cy="2009790"/>
            <a:chOff x="0" y="0"/>
            <a:chExt cx="660400" cy="899893"/>
          </a:xfrm>
        </p:grpSpPr>
        <p:sp>
          <p:nvSpPr>
            <p:cNvPr id="20" name="Freeform 20"/>
            <p:cNvSpPr/>
            <p:nvPr/>
          </p:nvSpPr>
          <p:spPr>
            <a:xfrm>
              <a:off x="0" y="0"/>
              <a:ext cx="660400" cy="899893"/>
            </a:xfrm>
            <a:custGeom>
              <a:avLst/>
              <a:gdLst/>
              <a:ahLst/>
              <a:cxnLst/>
              <a:rect l="l" t="t" r="r" b="b"/>
              <a:pathLst>
                <a:path w="660400" h="899893">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id="21" name="TextBox 21"/>
            <p:cNvSpPr txBox="1"/>
            <p:nvPr/>
          </p:nvSpPr>
          <p:spPr>
            <a:xfrm>
              <a:off x="0" y="47625"/>
              <a:ext cx="660400" cy="725268"/>
            </a:xfrm>
            <a:prstGeom prst="rect">
              <a:avLst/>
            </a:prstGeom>
          </p:spPr>
          <p:txBody>
            <a:bodyPr lIns="50800" tIns="50800" rIns="50800" bIns="50800" rtlCol="0" anchor="ctr"/>
            <a:lstStyle/>
            <a:p>
              <a:pPr algn="ctr">
                <a:lnSpc>
                  <a:spcPts val="2199"/>
                </a:lnSpc>
              </a:pPr>
              <a:endParaRPr/>
            </a:p>
          </p:txBody>
        </p:sp>
      </p:grpSp>
      <p:sp>
        <p:nvSpPr>
          <p:cNvPr id="22" name="Freeform 22"/>
          <p:cNvSpPr/>
          <p:nvPr/>
        </p:nvSpPr>
        <p:spPr>
          <a:xfrm>
            <a:off x="16339747" y="651470"/>
            <a:ext cx="1256621" cy="706849"/>
          </a:xfrm>
          <a:custGeom>
            <a:avLst/>
            <a:gdLst/>
            <a:ahLst/>
            <a:cxnLst/>
            <a:rect l="l" t="t" r="r" b="b"/>
            <a:pathLst>
              <a:path w="1256621" h="706849">
                <a:moveTo>
                  <a:pt x="0" y="0"/>
                </a:moveTo>
                <a:lnTo>
                  <a:pt x="1256621" y="0"/>
                </a:lnTo>
                <a:lnTo>
                  <a:pt x="1256621" y="706850"/>
                </a:lnTo>
                <a:lnTo>
                  <a:pt x="0" y="706850"/>
                </a:lnTo>
                <a:lnTo>
                  <a:pt x="0" y="0"/>
                </a:lnTo>
                <a:close/>
              </a:path>
            </a:pathLst>
          </a:custGeom>
          <a:blipFill>
            <a:blip r:embed="rId12"/>
            <a:stretch>
              <a:fillRect/>
            </a:stretch>
          </a:blipFill>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sp>
        <p:nvSpPr>
          <p:cNvPr id="3" name="Freeform 3"/>
          <p:cNvSpPr/>
          <p:nvPr/>
        </p:nvSpPr>
        <p:spPr>
          <a:xfrm rot="-1802037">
            <a:off x="16182614" y="4919303"/>
            <a:ext cx="5561682" cy="4550467"/>
          </a:xfrm>
          <a:custGeom>
            <a:avLst/>
            <a:gdLst/>
            <a:ahLst/>
            <a:cxnLst/>
            <a:rect l="l" t="t" r="r" b="b"/>
            <a:pathLst>
              <a:path w="5561682" h="4550467">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12985570" y="-2263645"/>
            <a:ext cx="18101005" cy="5071697"/>
          </a:xfrm>
          <a:custGeom>
            <a:avLst/>
            <a:gdLst/>
            <a:ahLst/>
            <a:cxnLst/>
            <a:rect l="l" t="t" r="r" b="b"/>
            <a:pathLst>
              <a:path w="18101005" h="5071697">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642096" flipH="1">
            <a:off x="-2517334" y="2162976"/>
            <a:ext cx="3914681" cy="3202921"/>
          </a:xfrm>
          <a:custGeom>
            <a:avLst/>
            <a:gdLst/>
            <a:ahLst/>
            <a:cxnLst/>
            <a:rect l="l" t="t" r="r" b="b"/>
            <a:pathLst>
              <a:path w="3914681" h="320292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6" name="Group 6"/>
          <p:cNvGrpSpPr/>
          <p:nvPr/>
        </p:nvGrpSpPr>
        <p:grpSpPr>
          <a:xfrm>
            <a:off x="1028700" y="1028700"/>
            <a:ext cx="16230600" cy="8229600"/>
            <a:chOff x="0" y="0"/>
            <a:chExt cx="4274726" cy="2167467"/>
          </a:xfrm>
        </p:grpSpPr>
        <p:sp>
          <p:nvSpPr>
            <p:cNvPr id="7" name="Freeform 7"/>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id="8" name="TextBox 8"/>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p:txBody>
        </p:sp>
      </p:grpSp>
      <p:sp>
        <p:nvSpPr>
          <p:cNvPr id="9" name="Freeform 9"/>
          <p:cNvSpPr/>
          <p:nvPr/>
        </p:nvSpPr>
        <p:spPr>
          <a:xfrm>
            <a:off x="13123706" y="8121980"/>
            <a:ext cx="15228992" cy="4266991"/>
          </a:xfrm>
          <a:custGeom>
            <a:avLst/>
            <a:gdLst/>
            <a:ahLst/>
            <a:cxnLst/>
            <a:rect l="l" t="t" r="r" b="b"/>
            <a:pathLst>
              <a:path w="15228992" h="4266991">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0" name="Freeform 10"/>
          <p:cNvSpPr/>
          <p:nvPr/>
        </p:nvSpPr>
        <p:spPr>
          <a:xfrm>
            <a:off x="1414585" y="1462576"/>
            <a:ext cx="6755918" cy="986265"/>
          </a:xfrm>
          <a:custGeom>
            <a:avLst/>
            <a:gdLst/>
            <a:ahLst/>
            <a:cxnLst/>
            <a:rect l="l" t="t" r="r" b="b"/>
            <a:pathLst>
              <a:path w="6755918" h="986265">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grpSp>
        <p:nvGrpSpPr>
          <p:cNvPr id="11" name="Group 11"/>
          <p:cNvGrpSpPr>
            <a:grpSpLocks noChangeAspect="1"/>
          </p:cNvGrpSpPr>
          <p:nvPr/>
        </p:nvGrpSpPr>
        <p:grpSpPr>
          <a:xfrm>
            <a:off x="10569860" y="2997520"/>
            <a:ext cx="5345630" cy="4291959"/>
            <a:chOff x="0" y="0"/>
            <a:chExt cx="7467600" cy="5995670"/>
          </a:xfrm>
        </p:grpSpPr>
        <p:sp>
          <p:nvSpPr>
            <p:cNvPr id="12" name="Freeform 12"/>
            <p:cNvSpPr/>
            <p:nvPr/>
          </p:nvSpPr>
          <p:spPr>
            <a:xfrm>
              <a:off x="0" y="0"/>
              <a:ext cx="7467600" cy="4513580"/>
            </a:xfrm>
            <a:custGeom>
              <a:avLst/>
              <a:gdLst/>
              <a:ahLst/>
              <a:cxnLst/>
              <a:rect l="l" t="t" r="r" b="b"/>
              <a:pathLst>
                <a:path w="7467600" h="451358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000000"/>
            </a:solidFill>
          </p:spPr>
        </p:sp>
        <p:sp>
          <p:nvSpPr>
            <p:cNvPr id="13" name="Freeform 13"/>
            <p:cNvSpPr/>
            <p:nvPr/>
          </p:nvSpPr>
          <p:spPr>
            <a:xfrm>
              <a:off x="0" y="4514850"/>
              <a:ext cx="7467600" cy="695960"/>
            </a:xfrm>
            <a:custGeom>
              <a:avLst/>
              <a:gdLst/>
              <a:ahLst/>
              <a:cxnLst/>
              <a:rect l="l" t="t" r="r" b="b"/>
              <a:pathLst>
                <a:path w="7467600" h="69596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E9E9E9"/>
            </a:solidFill>
          </p:spPr>
        </p:sp>
        <p:sp>
          <p:nvSpPr>
            <p:cNvPr id="14" name="Freeform 14"/>
            <p:cNvSpPr/>
            <p:nvPr/>
          </p:nvSpPr>
          <p:spPr>
            <a:xfrm>
              <a:off x="2429510" y="5210810"/>
              <a:ext cx="2606040" cy="791210"/>
            </a:xfrm>
            <a:custGeom>
              <a:avLst/>
              <a:gdLst/>
              <a:ahLst/>
              <a:cxnLst/>
              <a:rect l="l" t="t" r="r" b="b"/>
              <a:pathLst>
                <a:path w="2606040" h="79121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BBBBBB"/>
            </a:solidFill>
          </p:spPr>
        </p:sp>
        <p:sp>
          <p:nvSpPr>
            <p:cNvPr id="15" name="Freeform 15"/>
            <p:cNvSpPr/>
            <p:nvPr/>
          </p:nvSpPr>
          <p:spPr>
            <a:xfrm>
              <a:off x="314960" y="353060"/>
              <a:ext cx="6827520" cy="3835400"/>
            </a:xfrm>
            <a:custGeom>
              <a:avLst/>
              <a:gdLst/>
              <a:ahLst/>
              <a:cxnLst/>
              <a:rect l="l" t="t" r="r" b="b"/>
              <a:pathLst>
                <a:path w="6827520" h="3835400">
                  <a:moveTo>
                    <a:pt x="0" y="0"/>
                  </a:moveTo>
                  <a:lnTo>
                    <a:pt x="6827520" y="0"/>
                  </a:lnTo>
                  <a:lnTo>
                    <a:pt x="6827520" y="3835400"/>
                  </a:lnTo>
                  <a:lnTo>
                    <a:pt x="0" y="3835400"/>
                  </a:lnTo>
                  <a:close/>
                </a:path>
              </a:pathLst>
            </a:custGeom>
            <a:blipFill>
              <a:blip r:embed="rId11"/>
              <a:stretch>
                <a:fillRect t="-10413" b="-10413"/>
              </a:stretch>
            </a:blipFill>
          </p:spPr>
        </p:sp>
      </p:grpSp>
      <p:sp>
        <p:nvSpPr>
          <p:cNvPr id="16" name="TextBox 16"/>
          <p:cNvSpPr txBox="1"/>
          <p:nvPr/>
        </p:nvSpPr>
        <p:spPr>
          <a:xfrm>
            <a:off x="2015084" y="2816545"/>
            <a:ext cx="8202351" cy="5584825"/>
          </a:xfrm>
          <a:prstGeom prst="rect">
            <a:avLst/>
          </a:prstGeom>
        </p:spPr>
        <p:txBody>
          <a:bodyPr lIns="0" tIns="0" rIns="0" bIns="0" rtlCol="0" anchor="t">
            <a:spAutoFit/>
          </a:bodyPr>
          <a:lstStyle/>
          <a:p>
            <a:pPr algn="just">
              <a:lnSpc>
                <a:spcPts val="4999"/>
              </a:lnSpc>
            </a:pPr>
            <a:r>
              <a:rPr lang="en-US" sz="2499" b="1">
                <a:solidFill>
                  <a:srgbClr val="383C5B"/>
                </a:solidFill>
                <a:latin typeface="Montserrat Bold"/>
                <a:ea typeface="Montserrat Bold"/>
                <a:cs typeface="Montserrat Bold"/>
                <a:sym typeface="Montserrat Bold"/>
              </a:rPr>
              <a:t>- Mã hóa dữ liệu tĩnh (at rest): Sử dụng AWS KMS để mã hóa tự động trên RDS.</a:t>
            </a:r>
          </a:p>
          <a:p>
            <a:pPr algn="just">
              <a:lnSpc>
                <a:spcPts val="4999"/>
              </a:lnSpc>
            </a:pPr>
            <a:r>
              <a:rPr lang="en-US" sz="2499" b="1">
                <a:solidFill>
                  <a:srgbClr val="383C5B"/>
                </a:solidFill>
                <a:latin typeface="Montserrat Bold"/>
                <a:ea typeface="Montserrat Bold"/>
                <a:cs typeface="Montserrat Bold"/>
                <a:sym typeface="Montserrat Bold"/>
              </a:rPr>
              <a:t>- Mã hóa khi truyền tải (in transit): Kết nối RDS bắt buộc dùng SSL.</a:t>
            </a:r>
          </a:p>
          <a:p>
            <a:pPr algn="just">
              <a:lnSpc>
                <a:spcPts val="4999"/>
              </a:lnSpc>
            </a:pPr>
            <a:r>
              <a:rPr lang="en-US" sz="2499" b="1">
                <a:solidFill>
                  <a:srgbClr val="383C5B"/>
                </a:solidFill>
                <a:latin typeface="Montserrat Bold"/>
                <a:ea typeface="Montserrat Bold"/>
                <a:cs typeface="Montserrat Bold"/>
                <a:sym typeface="Montserrat Bold"/>
              </a:rPr>
              <a:t>- Kiểm soát truy cập: Thiết lập IAM role, security groups, DB user permission chặt chẽ.</a:t>
            </a:r>
          </a:p>
          <a:p>
            <a:pPr algn="just">
              <a:lnSpc>
                <a:spcPts val="4999"/>
              </a:lnSpc>
            </a:pPr>
            <a:r>
              <a:rPr lang="en-US" sz="2499" b="1">
                <a:solidFill>
                  <a:srgbClr val="383C5B"/>
                </a:solidFill>
                <a:latin typeface="Montserrat Bold"/>
                <a:ea typeface="Montserrat Bold"/>
                <a:cs typeface="Montserrat Bold"/>
                <a:sym typeface="Montserrat Bold"/>
              </a:rPr>
              <a:t>- Theo dõi truy cập: Kích hoạt audit logs trên RDS để ghi nhận truy cập bất thường.</a:t>
            </a:r>
          </a:p>
          <a:p>
            <a:pPr algn="just">
              <a:lnSpc>
                <a:spcPts val="4999"/>
              </a:lnSpc>
            </a:pPr>
            <a:endParaRPr lang="en-US" sz="2499" b="1">
              <a:solidFill>
                <a:srgbClr val="383C5B"/>
              </a:solidFill>
              <a:latin typeface="Montserrat Bold"/>
              <a:ea typeface="Montserrat Bold"/>
              <a:cs typeface="Montserrat Bold"/>
              <a:sym typeface="Montserrat Bold"/>
            </a:endParaRPr>
          </a:p>
        </p:txBody>
      </p:sp>
      <p:sp>
        <p:nvSpPr>
          <p:cNvPr id="17" name="TextBox 17"/>
          <p:cNvSpPr txBox="1"/>
          <p:nvPr/>
        </p:nvSpPr>
        <p:spPr>
          <a:xfrm>
            <a:off x="2573751" y="1838448"/>
            <a:ext cx="5329317" cy="362440"/>
          </a:xfrm>
          <a:prstGeom prst="rect">
            <a:avLst/>
          </a:prstGeom>
        </p:spPr>
        <p:txBody>
          <a:bodyPr lIns="0" tIns="0" rIns="0" bIns="0" rtlCol="0" anchor="t">
            <a:spAutoFit/>
          </a:bodyPr>
          <a:lstStyle/>
          <a:p>
            <a:pPr algn="l">
              <a:lnSpc>
                <a:spcPts val="2557"/>
              </a:lnSpc>
            </a:pPr>
            <a:r>
              <a:rPr lang="en-US" sz="3197" b="1">
                <a:solidFill>
                  <a:srgbClr val="FFFFFF"/>
                </a:solidFill>
                <a:latin typeface="Montserrat Heavy"/>
                <a:ea typeface="Montserrat Heavy"/>
                <a:cs typeface="Montserrat Heavy"/>
                <a:sym typeface="Montserrat Heavy"/>
              </a:rPr>
              <a:t>KIẾN TRÚC BẢO MẬT</a:t>
            </a:r>
          </a:p>
        </p:txBody>
      </p:sp>
      <p:sp>
        <p:nvSpPr>
          <p:cNvPr id="18" name="TextBox 18"/>
          <p:cNvSpPr txBox="1"/>
          <p:nvPr/>
        </p:nvSpPr>
        <p:spPr>
          <a:xfrm>
            <a:off x="1774479" y="1663044"/>
            <a:ext cx="240605" cy="537845"/>
          </a:xfrm>
          <a:prstGeom prst="rect">
            <a:avLst/>
          </a:prstGeom>
        </p:spPr>
        <p:txBody>
          <a:bodyPr lIns="0" tIns="0" rIns="0" bIns="0" rtlCol="0" anchor="t">
            <a:spAutoFit/>
          </a:bodyPr>
          <a:lstStyle/>
          <a:p>
            <a:pPr algn="ctr">
              <a:lnSpc>
                <a:spcPts val="4480"/>
              </a:lnSpc>
              <a:spcBef>
                <a:spcPct val="0"/>
              </a:spcBef>
            </a:pPr>
            <a:r>
              <a:rPr lang="en-US" sz="3200" b="1">
                <a:solidFill>
                  <a:srgbClr val="FFFFFF"/>
                </a:solidFill>
                <a:latin typeface="Montserrat Bold"/>
                <a:ea typeface="Montserrat Bold"/>
                <a:cs typeface="Montserrat Bold"/>
                <a:sym typeface="Montserrat Bold"/>
              </a:rPr>
              <a:t>3</a:t>
            </a:r>
          </a:p>
        </p:txBody>
      </p:sp>
      <p:grpSp>
        <p:nvGrpSpPr>
          <p:cNvPr id="19" name="Group 19"/>
          <p:cNvGrpSpPr/>
          <p:nvPr/>
        </p:nvGrpSpPr>
        <p:grpSpPr>
          <a:xfrm>
            <a:off x="16230600" y="0"/>
            <a:ext cx="1474915" cy="2009790"/>
            <a:chOff x="0" y="0"/>
            <a:chExt cx="660400" cy="899893"/>
          </a:xfrm>
        </p:grpSpPr>
        <p:sp>
          <p:nvSpPr>
            <p:cNvPr id="20" name="Freeform 20"/>
            <p:cNvSpPr/>
            <p:nvPr/>
          </p:nvSpPr>
          <p:spPr>
            <a:xfrm>
              <a:off x="0" y="0"/>
              <a:ext cx="660400" cy="899893"/>
            </a:xfrm>
            <a:custGeom>
              <a:avLst/>
              <a:gdLst/>
              <a:ahLst/>
              <a:cxnLst/>
              <a:rect l="l" t="t" r="r" b="b"/>
              <a:pathLst>
                <a:path w="660400" h="899893">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id="21" name="TextBox 21"/>
            <p:cNvSpPr txBox="1"/>
            <p:nvPr/>
          </p:nvSpPr>
          <p:spPr>
            <a:xfrm>
              <a:off x="0" y="47625"/>
              <a:ext cx="660400" cy="725268"/>
            </a:xfrm>
            <a:prstGeom prst="rect">
              <a:avLst/>
            </a:prstGeom>
          </p:spPr>
          <p:txBody>
            <a:bodyPr lIns="50800" tIns="50800" rIns="50800" bIns="50800" rtlCol="0" anchor="ctr"/>
            <a:lstStyle/>
            <a:p>
              <a:pPr algn="ctr">
                <a:lnSpc>
                  <a:spcPts val="2199"/>
                </a:lnSpc>
              </a:pPr>
              <a:endParaRPr/>
            </a:p>
          </p:txBody>
        </p:sp>
      </p:grpSp>
      <p:sp>
        <p:nvSpPr>
          <p:cNvPr id="22" name="Freeform 22"/>
          <p:cNvSpPr/>
          <p:nvPr/>
        </p:nvSpPr>
        <p:spPr>
          <a:xfrm>
            <a:off x="16339747" y="651470"/>
            <a:ext cx="1256621" cy="706849"/>
          </a:xfrm>
          <a:custGeom>
            <a:avLst/>
            <a:gdLst/>
            <a:ahLst/>
            <a:cxnLst/>
            <a:rect l="l" t="t" r="r" b="b"/>
            <a:pathLst>
              <a:path w="1256621" h="706849">
                <a:moveTo>
                  <a:pt x="0" y="0"/>
                </a:moveTo>
                <a:lnTo>
                  <a:pt x="1256621" y="0"/>
                </a:lnTo>
                <a:lnTo>
                  <a:pt x="1256621" y="706850"/>
                </a:lnTo>
                <a:lnTo>
                  <a:pt x="0" y="706850"/>
                </a:lnTo>
                <a:lnTo>
                  <a:pt x="0" y="0"/>
                </a:lnTo>
                <a:close/>
              </a:path>
            </a:pathLst>
          </a:custGeom>
          <a:blipFill>
            <a:blip r:embed="rId12"/>
            <a:stretch>
              <a:fillRect/>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569E"/>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31000"/>
            </a:blip>
            <a:stretch>
              <a:fillRect l="-823" t="-20395" r="-823"/>
            </a:stretch>
          </a:blipFill>
        </p:spPr>
      </p:sp>
      <p:grpSp>
        <p:nvGrpSpPr>
          <p:cNvPr id="3" name="Group 3"/>
          <p:cNvGrpSpPr/>
          <p:nvPr/>
        </p:nvGrpSpPr>
        <p:grpSpPr>
          <a:xfrm>
            <a:off x="11436981" y="1242983"/>
            <a:ext cx="9394376" cy="10465918"/>
            <a:chOff x="0" y="0"/>
            <a:chExt cx="12525834" cy="13954557"/>
          </a:xfrm>
        </p:grpSpPr>
        <p:sp>
          <p:nvSpPr>
            <p:cNvPr id="4" name="Freeform 4"/>
            <p:cNvSpPr/>
            <p:nvPr/>
          </p:nvSpPr>
          <p:spPr>
            <a:xfrm>
              <a:off x="0" y="0"/>
              <a:ext cx="12525834" cy="13954558"/>
            </a:xfrm>
            <a:custGeom>
              <a:avLst/>
              <a:gdLst/>
              <a:ahLst/>
              <a:cxnLst/>
              <a:rect l="l" t="t" r="r" b="b"/>
              <a:pathLst>
                <a:path w="12525834" h="13954558">
                  <a:moveTo>
                    <a:pt x="0" y="0"/>
                  </a:moveTo>
                  <a:lnTo>
                    <a:pt x="12525834" y="0"/>
                  </a:lnTo>
                  <a:lnTo>
                    <a:pt x="12525834" y="13954558"/>
                  </a:lnTo>
                  <a:lnTo>
                    <a:pt x="0" y="13954558"/>
                  </a:lnTo>
                  <a:close/>
                </a:path>
              </a:pathLst>
            </a:custGeom>
            <a:solidFill>
              <a:srgbClr val="000000">
                <a:alpha val="0"/>
              </a:srgbClr>
            </a:solidFill>
          </p:spPr>
        </p:sp>
        <p:sp>
          <p:nvSpPr>
            <p:cNvPr id="5" name="TextBox 5"/>
            <p:cNvSpPr txBox="1"/>
            <p:nvPr/>
          </p:nvSpPr>
          <p:spPr>
            <a:xfrm>
              <a:off x="0" y="9525"/>
              <a:ext cx="12525834" cy="13945032"/>
            </a:xfrm>
            <a:prstGeom prst="rect">
              <a:avLst/>
            </a:prstGeom>
          </p:spPr>
          <p:txBody>
            <a:bodyPr lIns="0" tIns="0" rIns="0" bIns="0" rtlCol="0" anchor="t"/>
            <a:lstStyle/>
            <a:p>
              <a:pPr algn="ctr">
                <a:lnSpc>
                  <a:spcPts val="62640"/>
                </a:lnSpc>
              </a:pPr>
              <a:r>
                <a:rPr lang="en-US" sz="52200" b="1">
                  <a:solidFill>
                    <a:srgbClr val="FFFFFF"/>
                  </a:solidFill>
                  <a:latin typeface="Montserrat Bold"/>
                  <a:ea typeface="Montserrat Bold"/>
                  <a:cs typeface="Montserrat Bold"/>
                  <a:sym typeface="Montserrat Bold"/>
                </a:rPr>
                <a:t>4</a:t>
              </a:r>
            </a:p>
          </p:txBody>
        </p:sp>
      </p:grpSp>
      <p:sp>
        <p:nvSpPr>
          <p:cNvPr id="6" name="Freeform 6"/>
          <p:cNvSpPr/>
          <p:nvPr/>
        </p:nvSpPr>
        <p:spPr>
          <a:xfrm rot="5400000">
            <a:off x="8990215" y="810330"/>
            <a:ext cx="8541900" cy="8666340"/>
          </a:xfrm>
          <a:custGeom>
            <a:avLst/>
            <a:gdLst/>
            <a:ahLst/>
            <a:cxnLst/>
            <a:rect l="l" t="t" r="r" b="b"/>
            <a:pathLst>
              <a:path w="8541900" h="8666340">
                <a:moveTo>
                  <a:pt x="0" y="0"/>
                </a:moveTo>
                <a:lnTo>
                  <a:pt x="8541901" y="0"/>
                </a:lnTo>
                <a:lnTo>
                  <a:pt x="8541901"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a:stretch>
          </a:blipFill>
        </p:spPr>
      </p:sp>
      <p:grpSp>
        <p:nvGrpSpPr>
          <p:cNvPr id="7" name="Group 7"/>
          <p:cNvGrpSpPr/>
          <p:nvPr/>
        </p:nvGrpSpPr>
        <p:grpSpPr>
          <a:xfrm>
            <a:off x="-263596" y="1242983"/>
            <a:ext cx="5354920" cy="8171468"/>
            <a:chOff x="0" y="0"/>
            <a:chExt cx="7139894" cy="10895290"/>
          </a:xfrm>
        </p:grpSpPr>
        <p:sp>
          <p:nvSpPr>
            <p:cNvPr id="8" name="Freeform 8"/>
            <p:cNvSpPr/>
            <p:nvPr/>
          </p:nvSpPr>
          <p:spPr>
            <a:xfrm>
              <a:off x="0" y="0"/>
              <a:ext cx="7139894" cy="10895290"/>
            </a:xfrm>
            <a:custGeom>
              <a:avLst/>
              <a:gdLst/>
              <a:ahLst/>
              <a:cxnLst/>
              <a:rect l="l" t="t" r="r" b="b"/>
              <a:pathLst>
                <a:path w="7139894" h="10895290">
                  <a:moveTo>
                    <a:pt x="0" y="0"/>
                  </a:moveTo>
                  <a:lnTo>
                    <a:pt x="7139894" y="0"/>
                  </a:lnTo>
                  <a:lnTo>
                    <a:pt x="7139894" y="10895290"/>
                  </a:lnTo>
                  <a:lnTo>
                    <a:pt x="0" y="10895290"/>
                  </a:lnTo>
                  <a:close/>
                </a:path>
              </a:pathLst>
            </a:custGeom>
            <a:solidFill>
              <a:srgbClr val="000000">
                <a:alpha val="0"/>
              </a:srgbClr>
            </a:solidFill>
          </p:spPr>
        </p:sp>
        <p:sp>
          <p:nvSpPr>
            <p:cNvPr id="9" name="TextBox 9"/>
            <p:cNvSpPr txBox="1"/>
            <p:nvPr/>
          </p:nvSpPr>
          <p:spPr>
            <a:xfrm>
              <a:off x="0" y="9525"/>
              <a:ext cx="7139894" cy="10885765"/>
            </a:xfrm>
            <a:prstGeom prst="rect">
              <a:avLst/>
            </a:prstGeom>
          </p:spPr>
          <p:txBody>
            <a:bodyPr lIns="0" tIns="0" rIns="0" bIns="0" rtlCol="0" anchor="t"/>
            <a:lstStyle/>
            <a:p>
              <a:pPr algn="ctr">
                <a:lnSpc>
                  <a:spcPts val="62640"/>
                </a:lnSpc>
              </a:pPr>
              <a:r>
                <a:rPr lang="en-US" sz="52200" b="1">
                  <a:solidFill>
                    <a:srgbClr val="FFFFFF"/>
                  </a:solidFill>
                  <a:latin typeface="Montserrat Bold"/>
                  <a:ea typeface="Montserrat Bold"/>
                  <a:cs typeface="Montserrat Bold"/>
                  <a:sym typeface="Montserrat Bold"/>
                </a:rPr>
                <a:t>0</a:t>
              </a:r>
            </a:p>
          </p:txBody>
        </p:sp>
      </p:grpSp>
      <p:sp>
        <p:nvSpPr>
          <p:cNvPr id="10" name="Freeform 10"/>
          <p:cNvSpPr/>
          <p:nvPr/>
        </p:nvSpPr>
        <p:spPr>
          <a:xfrm rot="5400000">
            <a:off x="2832861" y="810330"/>
            <a:ext cx="8541900" cy="8666340"/>
          </a:xfrm>
          <a:custGeom>
            <a:avLst/>
            <a:gdLst/>
            <a:ahLst/>
            <a:cxnLst/>
            <a:rect l="l" t="t" r="r" b="b"/>
            <a:pathLst>
              <a:path w="8541900" h="8666340">
                <a:moveTo>
                  <a:pt x="0" y="0"/>
                </a:moveTo>
                <a:lnTo>
                  <a:pt x="8541900" y="0"/>
                </a:lnTo>
                <a:lnTo>
                  <a:pt x="8541900"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a:stretch>
          </a:blipFill>
        </p:spPr>
      </p:sp>
      <p:sp>
        <p:nvSpPr>
          <p:cNvPr id="11" name="TextBox 11"/>
          <p:cNvSpPr txBox="1"/>
          <p:nvPr/>
        </p:nvSpPr>
        <p:spPr>
          <a:xfrm>
            <a:off x="4226105" y="3860795"/>
            <a:ext cx="9835790" cy="2432153"/>
          </a:xfrm>
          <a:prstGeom prst="rect">
            <a:avLst/>
          </a:prstGeom>
        </p:spPr>
        <p:txBody>
          <a:bodyPr lIns="0" tIns="0" rIns="0" bIns="0" rtlCol="0" anchor="t">
            <a:spAutoFit/>
          </a:bodyPr>
          <a:lstStyle/>
          <a:p>
            <a:pPr algn="ctr">
              <a:lnSpc>
                <a:spcPts val="9794"/>
              </a:lnSpc>
            </a:pPr>
            <a:r>
              <a:rPr lang="en-US" sz="6995" b="1">
                <a:solidFill>
                  <a:srgbClr val="FFFFFF"/>
                </a:solidFill>
                <a:latin typeface="Montserrat Bold"/>
                <a:ea typeface="Montserrat Bold"/>
                <a:cs typeface="Montserrat Bold"/>
                <a:sym typeface="Montserrat Bold"/>
              </a:rPr>
              <a:t>TRIỂN KHAI </a:t>
            </a:r>
          </a:p>
          <a:p>
            <a:pPr marL="0" lvl="0" indent="0" algn="ctr">
              <a:lnSpc>
                <a:spcPts val="9794"/>
              </a:lnSpc>
              <a:spcBef>
                <a:spcPct val="0"/>
              </a:spcBef>
            </a:pPr>
            <a:r>
              <a:rPr lang="en-US" sz="6995" b="1">
                <a:solidFill>
                  <a:srgbClr val="FFFFFF"/>
                </a:solidFill>
                <a:latin typeface="Montserrat Bold"/>
                <a:ea typeface="Montserrat Bold"/>
                <a:cs typeface="Montserrat Bold"/>
                <a:sym typeface="Montserrat Bold"/>
              </a:rPr>
              <a:t>KỸ THUẬT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sp>
        <p:nvSpPr>
          <p:cNvPr id="3" name="Freeform 3"/>
          <p:cNvSpPr/>
          <p:nvPr/>
        </p:nvSpPr>
        <p:spPr>
          <a:xfrm rot="-1802037">
            <a:off x="16182614" y="4919303"/>
            <a:ext cx="5561682" cy="4550467"/>
          </a:xfrm>
          <a:custGeom>
            <a:avLst/>
            <a:gdLst/>
            <a:ahLst/>
            <a:cxnLst/>
            <a:rect l="l" t="t" r="r" b="b"/>
            <a:pathLst>
              <a:path w="5561682" h="4550467">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12985570" y="-2263645"/>
            <a:ext cx="18101005" cy="5071697"/>
          </a:xfrm>
          <a:custGeom>
            <a:avLst/>
            <a:gdLst/>
            <a:ahLst/>
            <a:cxnLst/>
            <a:rect l="l" t="t" r="r" b="b"/>
            <a:pathLst>
              <a:path w="18101005" h="5071697">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642096" flipH="1">
            <a:off x="-2517334" y="2162976"/>
            <a:ext cx="3914681" cy="3202921"/>
          </a:xfrm>
          <a:custGeom>
            <a:avLst/>
            <a:gdLst/>
            <a:ahLst/>
            <a:cxnLst/>
            <a:rect l="l" t="t" r="r" b="b"/>
            <a:pathLst>
              <a:path w="3914681" h="320292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6" name="Group 6"/>
          <p:cNvGrpSpPr/>
          <p:nvPr/>
        </p:nvGrpSpPr>
        <p:grpSpPr>
          <a:xfrm>
            <a:off x="1028700" y="1028700"/>
            <a:ext cx="16230600" cy="8229600"/>
            <a:chOff x="0" y="0"/>
            <a:chExt cx="4274726" cy="2167467"/>
          </a:xfrm>
        </p:grpSpPr>
        <p:sp>
          <p:nvSpPr>
            <p:cNvPr id="7" name="Freeform 7"/>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id="8" name="TextBox 8"/>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6230600" y="0"/>
            <a:ext cx="1474915" cy="2009790"/>
            <a:chOff x="0" y="0"/>
            <a:chExt cx="660400" cy="899893"/>
          </a:xfrm>
        </p:grpSpPr>
        <p:sp>
          <p:nvSpPr>
            <p:cNvPr id="10" name="Freeform 10"/>
            <p:cNvSpPr/>
            <p:nvPr/>
          </p:nvSpPr>
          <p:spPr>
            <a:xfrm>
              <a:off x="0" y="0"/>
              <a:ext cx="660400" cy="899893"/>
            </a:xfrm>
            <a:custGeom>
              <a:avLst/>
              <a:gdLst/>
              <a:ahLst/>
              <a:cxnLst/>
              <a:rect l="l" t="t" r="r" b="b"/>
              <a:pathLst>
                <a:path w="660400" h="899893">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id="11" name="TextBox 11"/>
            <p:cNvSpPr txBox="1"/>
            <p:nvPr/>
          </p:nvSpPr>
          <p:spPr>
            <a:xfrm>
              <a:off x="0" y="47625"/>
              <a:ext cx="660400" cy="725268"/>
            </a:xfrm>
            <a:prstGeom prst="rect">
              <a:avLst/>
            </a:prstGeom>
          </p:spPr>
          <p:txBody>
            <a:bodyPr lIns="50800" tIns="50800" rIns="50800" bIns="50800" rtlCol="0" anchor="ctr"/>
            <a:lstStyle/>
            <a:p>
              <a:pPr algn="ctr">
                <a:lnSpc>
                  <a:spcPts val="2199"/>
                </a:lnSpc>
              </a:pPr>
              <a:endParaRPr/>
            </a:p>
          </p:txBody>
        </p:sp>
      </p:grpSp>
      <p:sp>
        <p:nvSpPr>
          <p:cNvPr id="12" name="Freeform 12"/>
          <p:cNvSpPr/>
          <p:nvPr/>
        </p:nvSpPr>
        <p:spPr>
          <a:xfrm>
            <a:off x="13123706" y="8121980"/>
            <a:ext cx="15228992" cy="4266991"/>
          </a:xfrm>
          <a:custGeom>
            <a:avLst/>
            <a:gdLst/>
            <a:ahLst/>
            <a:cxnLst/>
            <a:rect l="l" t="t" r="r" b="b"/>
            <a:pathLst>
              <a:path w="15228992" h="4266991">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Freeform 13"/>
          <p:cNvSpPr/>
          <p:nvPr/>
        </p:nvSpPr>
        <p:spPr>
          <a:xfrm>
            <a:off x="1414585" y="1462576"/>
            <a:ext cx="6755918" cy="986265"/>
          </a:xfrm>
          <a:custGeom>
            <a:avLst/>
            <a:gdLst/>
            <a:ahLst/>
            <a:cxnLst/>
            <a:rect l="l" t="t" r="r" b="b"/>
            <a:pathLst>
              <a:path w="6755918" h="986265">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grpSp>
        <p:nvGrpSpPr>
          <p:cNvPr id="14" name="Group 14"/>
          <p:cNvGrpSpPr/>
          <p:nvPr/>
        </p:nvGrpSpPr>
        <p:grpSpPr>
          <a:xfrm>
            <a:off x="12831813" y="2774795"/>
            <a:ext cx="3398787" cy="3296484"/>
            <a:chOff x="0" y="0"/>
            <a:chExt cx="6350000" cy="6158865"/>
          </a:xfrm>
        </p:grpSpPr>
        <p:sp>
          <p:nvSpPr>
            <p:cNvPr id="15" name="Freeform 15"/>
            <p:cNvSpPr/>
            <p:nvPr/>
          </p:nvSpPr>
          <p:spPr>
            <a:xfrm>
              <a:off x="0" y="0"/>
              <a:ext cx="6350000" cy="6186551"/>
            </a:xfrm>
            <a:custGeom>
              <a:avLst/>
              <a:gdLst/>
              <a:ahLst/>
              <a:cxnLst/>
              <a:rect l="l" t="t" r="r" b="b"/>
              <a:pathLst>
                <a:path w="6350000" h="6186551">
                  <a:moveTo>
                    <a:pt x="6057900" y="0"/>
                  </a:moveTo>
                  <a:cubicBezTo>
                    <a:pt x="6218555" y="0"/>
                    <a:pt x="6350000" y="131445"/>
                    <a:pt x="6350000" y="292100"/>
                  </a:cubicBezTo>
                  <a:lnTo>
                    <a:pt x="6350000" y="5922391"/>
                  </a:lnTo>
                  <a:cubicBezTo>
                    <a:pt x="6350000" y="6083046"/>
                    <a:pt x="6221603" y="6186551"/>
                    <a:pt x="6064631" y="6152388"/>
                  </a:cubicBezTo>
                  <a:lnTo>
                    <a:pt x="285369" y="4894072"/>
                  </a:lnTo>
                  <a:cubicBezTo>
                    <a:pt x="128397" y="4859782"/>
                    <a:pt x="0" y="4700397"/>
                    <a:pt x="0" y="4539742"/>
                  </a:cubicBezTo>
                  <a:lnTo>
                    <a:pt x="0" y="292100"/>
                  </a:lnTo>
                  <a:cubicBezTo>
                    <a:pt x="0" y="131445"/>
                    <a:pt x="131445" y="0"/>
                    <a:pt x="292100" y="0"/>
                  </a:cubicBezTo>
                  <a:lnTo>
                    <a:pt x="6057900" y="0"/>
                  </a:lnTo>
                  <a:close/>
                </a:path>
              </a:pathLst>
            </a:custGeom>
            <a:blipFill>
              <a:blip r:embed="rId11"/>
              <a:stretch>
                <a:fillRect t="-2096" r="-1058" b="-2096"/>
              </a:stretch>
            </a:blipFill>
          </p:spPr>
        </p:sp>
      </p:grpSp>
      <p:sp>
        <p:nvSpPr>
          <p:cNvPr id="16" name="TextBox 16"/>
          <p:cNvSpPr txBox="1"/>
          <p:nvPr/>
        </p:nvSpPr>
        <p:spPr>
          <a:xfrm>
            <a:off x="1853477" y="2503252"/>
            <a:ext cx="10787836" cy="5426075"/>
          </a:xfrm>
          <a:prstGeom prst="rect">
            <a:avLst/>
          </a:prstGeom>
        </p:spPr>
        <p:txBody>
          <a:bodyPr lIns="0" tIns="0" rIns="0" bIns="0" rtlCol="0" anchor="t">
            <a:spAutoFit/>
          </a:bodyPr>
          <a:lstStyle/>
          <a:p>
            <a:pPr marL="539749" lvl="1" indent="-269875" algn="just">
              <a:lnSpc>
                <a:spcPts val="6249"/>
              </a:lnSpc>
              <a:buAutoNum type="arabicPeriod"/>
            </a:pPr>
            <a:r>
              <a:rPr lang="en-US" sz="2499" b="1">
                <a:solidFill>
                  <a:srgbClr val="383C5B"/>
                </a:solidFill>
                <a:latin typeface="Montserrat Bold"/>
                <a:ea typeface="Montserrat Bold"/>
                <a:cs typeface="Montserrat Bold"/>
                <a:sym typeface="Montserrat Bold"/>
              </a:rPr>
              <a:t>Giai đoạn 1: Khảo sát yêu cầu và thiết kế sơ bộ hệ thống.</a:t>
            </a:r>
          </a:p>
          <a:p>
            <a:pPr marL="539749" lvl="1" indent="-269875" algn="just">
              <a:lnSpc>
                <a:spcPts val="6249"/>
              </a:lnSpc>
              <a:buAutoNum type="arabicPeriod"/>
            </a:pPr>
            <a:r>
              <a:rPr lang="en-US" sz="2499" b="1">
                <a:solidFill>
                  <a:srgbClr val="383C5B"/>
                </a:solidFill>
                <a:latin typeface="Montserrat Bold"/>
                <a:ea typeface="Montserrat Bold"/>
                <a:cs typeface="Montserrat Bold"/>
                <a:sym typeface="Montserrat Bold"/>
              </a:rPr>
              <a:t>Giai đoạn 2: Tạo cơ sở dữ liệu trên AWS RDS và cấu hình bảo mật.</a:t>
            </a:r>
          </a:p>
          <a:p>
            <a:pPr marL="539749" lvl="1" indent="-269875" algn="just">
              <a:lnSpc>
                <a:spcPts val="6249"/>
              </a:lnSpc>
              <a:buAutoNum type="arabicPeriod"/>
            </a:pPr>
            <a:r>
              <a:rPr lang="en-US" sz="2499" b="1">
                <a:solidFill>
                  <a:srgbClr val="383C5B"/>
                </a:solidFill>
                <a:latin typeface="Montserrat Bold"/>
                <a:ea typeface="Montserrat Bold"/>
                <a:cs typeface="Montserrat Bold"/>
                <a:sym typeface="Montserrat Bold"/>
              </a:rPr>
              <a:t>Giai đoạn 3: Mã hóa dữ liệu quan trọng sử dụng công cụ của AWS (KMS).</a:t>
            </a:r>
          </a:p>
          <a:p>
            <a:pPr marL="539749" lvl="1" indent="-269875" algn="just">
              <a:lnSpc>
                <a:spcPts val="6249"/>
              </a:lnSpc>
              <a:buAutoNum type="arabicPeriod"/>
            </a:pPr>
            <a:r>
              <a:rPr lang="en-US" sz="2499" b="1">
                <a:solidFill>
                  <a:srgbClr val="383C5B"/>
                </a:solidFill>
                <a:latin typeface="Montserrat Bold"/>
                <a:ea typeface="Montserrat Bold"/>
                <a:cs typeface="Montserrat Bold"/>
                <a:sym typeface="Montserrat Bold"/>
              </a:rPr>
              <a:t>Giai đoạn 4: Tạo người dùng và phân quyền truy cập với IAM.</a:t>
            </a:r>
          </a:p>
          <a:p>
            <a:pPr marL="539749" lvl="1" indent="-269875" algn="just">
              <a:lnSpc>
                <a:spcPts val="6249"/>
              </a:lnSpc>
              <a:buAutoNum type="arabicPeriod"/>
            </a:pPr>
            <a:r>
              <a:rPr lang="en-US" sz="2499" b="1">
                <a:solidFill>
                  <a:srgbClr val="383C5B"/>
                </a:solidFill>
                <a:latin typeface="Montserrat Bold"/>
                <a:ea typeface="Montserrat Bold"/>
                <a:cs typeface="Montserrat Bold"/>
                <a:sym typeface="Montserrat Bold"/>
              </a:rPr>
              <a:t>Giai đoạn 5: Kiểm thử bảo mật và đánh giá lại.</a:t>
            </a:r>
          </a:p>
        </p:txBody>
      </p:sp>
      <p:sp>
        <p:nvSpPr>
          <p:cNvPr id="17" name="TextBox 17"/>
          <p:cNvSpPr txBox="1"/>
          <p:nvPr/>
        </p:nvSpPr>
        <p:spPr>
          <a:xfrm>
            <a:off x="2573751" y="1838448"/>
            <a:ext cx="5329317" cy="362440"/>
          </a:xfrm>
          <a:prstGeom prst="rect">
            <a:avLst/>
          </a:prstGeom>
        </p:spPr>
        <p:txBody>
          <a:bodyPr lIns="0" tIns="0" rIns="0" bIns="0" rtlCol="0" anchor="t">
            <a:spAutoFit/>
          </a:bodyPr>
          <a:lstStyle/>
          <a:p>
            <a:pPr algn="l">
              <a:lnSpc>
                <a:spcPts val="2557"/>
              </a:lnSpc>
            </a:pPr>
            <a:r>
              <a:rPr lang="en-US" sz="3197" b="1">
                <a:solidFill>
                  <a:srgbClr val="FFFFFF"/>
                </a:solidFill>
                <a:latin typeface="Montserrat Heavy"/>
                <a:ea typeface="Montserrat Heavy"/>
                <a:cs typeface="Montserrat Heavy"/>
                <a:sym typeface="Montserrat Heavy"/>
              </a:rPr>
              <a:t>GIAI ĐOẠN</a:t>
            </a:r>
          </a:p>
        </p:txBody>
      </p:sp>
      <p:sp>
        <p:nvSpPr>
          <p:cNvPr id="18" name="TextBox 18"/>
          <p:cNvSpPr txBox="1"/>
          <p:nvPr/>
        </p:nvSpPr>
        <p:spPr>
          <a:xfrm>
            <a:off x="1754734" y="1663044"/>
            <a:ext cx="280095" cy="537845"/>
          </a:xfrm>
          <a:prstGeom prst="rect">
            <a:avLst/>
          </a:prstGeom>
        </p:spPr>
        <p:txBody>
          <a:bodyPr lIns="0" tIns="0" rIns="0" bIns="0" rtlCol="0" anchor="t">
            <a:spAutoFit/>
          </a:bodyPr>
          <a:lstStyle/>
          <a:p>
            <a:pPr algn="ctr">
              <a:lnSpc>
                <a:spcPts val="4480"/>
              </a:lnSpc>
              <a:spcBef>
                <a:spcPct val="0"/>
              </a:spcBef>
            </a:pPr>
            <a:r>
              <a:rPr lang="en-US" sz="3200" b="1">
                <a:solidFill>
                  <a:srgbClr val="FFFFFF"/>
                </a:solidFill>
                <a:latin typeface="Montserrat Bold"/>
                <a:ea typeface="Montserrat Bold"/>
                <a:cs typeface="Montserrat Bold"/>
                <a:sym typeface="Montserrat Bold"/>
              </a:rPr>
              <a:t>4</a:t>
            </a:r>
          </a:p>
        </p:txBody>
      </p:sp>
      <p:sp>
        <p:nvSpPr>
          <p:cNvPr id="19" name="Freeform 19"/>
          <p:cNvSpPr/>
          <p:nvPr/>
        </p:nvSpPr>
        <p:spPr>
          <a:xfrm>
            <a:off x="16339747" y="651470"/>
            <a:ext cx="1256621" cy="706849"/>
          </a:xfrm>
          <a:custGeom>
            <a:avLst/>
            <a:gdLst/>
            <a:ahLst/>
            <a:cxnLst/>
            <a:rect l="l" t="t" r="r" b="b"/>
            <a:pathLst>
              <a:path w="1256621" h="706849">
                <a:moveTo>
                  <a:pt x="0" y="0"/>
                </a:moveTo>
                <a:lnTo>
                  <a:pt x="1256621" y="0"/>
                </a:lnTo>
                <a:lnTo>
                  <a:pt x="1256621" y="706850"/>
                </a:lnTo>
                <a:lnTo>
                  <a:pt x="0" y="706850"/>
                </a:lnTo>
                <a:lnTo>
                  <a:pt x="0" y="0"/>
                </a:lnTo>
                <a:close/>
              </a:path>
            </a:pathLst>
          </a:custGeom>
          <a:blipFill>
            <a:blip r:embed="rId12"/>
            <a:stretch>
              <a:fillRect/>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sp>
        <p:nvSpPr>
          <p:cNvPr id="3" name="Freeform 3"/>
          <p:cNvSpPr/>
          <p:nvPr/>
        </p:nvSpPr>
        <p:spPr>
          <a:xfrm rot="-1802037">
            <a:off x="16182614" y="4919303"/>
            <a:ext cx="5561682" cy="4550467"/>
          </a:xfrm>
          <a:custGeom>
            <a:avLst/>
            <a:gdLst/>
            <a:ahLst/>
            <a:cxnLst/>
            <a:rect l="l" t="t" r="r" b="b"/>
            <a:pathLst>
              <a:path w="5561682" h="4550467">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12985570" y="-2263645"/>
            <a:ext cx="18101005" cy="5071697"/>
          </a:xfrm>
          <a:custGeom>
            <a:avLst/>
            <a:gdLst/>
            <a:ahLst/>
            <a:cxnLst/>
            <a:rect l="l" t="t" r="r" b="b"/>
            <a:pathLst>
              <a:path w="18101005" h="5071697">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642096" flipH="1">
            <a:off x="-2517334" y="2162976"/>
            <a:ext cx="3914681" cy="3202921"/>
          </a:xfrm>
          <a:custGeom>
            <a:avLst/>
            <a:gdLst/>
            <a:ahLst/>
            <a:cxnLst/>
            <a:rect l="l" t="t" r="r" b="b"/>
            <a:pathLst>
              <a:path w="3914681" h="320292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6" name="Group 6"/>
          <p:cNvGrpSpPr/>
          <p:nvPr/>
        </p:nvGrpSpPr>
        <p:grpSpPr>
          <a:xfrm>
            <a:off x="1028700" y="1028700"/>
            <a:ext cx="16230600" cy="8229600"/>
            <a:chOff x="0" y="0"/>
            <a:chExt cx="4274726" cy="2167467"/>
          </a:xfrm>
        </p:grpSpPr>
        <p:sp>
          <p:nvSpPr>
            <p:cNvPr id="7" name="Freeform 7"/>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id="8" name="TextBox 8"/>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6230600" y="0"/>
            <a:ext cx="1474915" cy="2009790"/>
            <a:chOff x="0" y="0"/>
            <a:chExt cx="660400" cy="899893"/>
          </a:xfrm>
        </p:grpSpPr>
        <p:sp>
          <p:nvSpPr>
            <p:cNvPr id="10" name="Freeform 10"/>
            <p:cNvSpPr/>
            <p:nvPr/>
          </p:nvSpPr>
          <p:spPr>
            <a:xfrm>
              <a:off x="0" y="0"/>
              <a:ext cx="660400" cy="899893"/>
            </a:xfrm>
            <a:custGeom>
              <a:avLst/>
              <a:gdLst/>
              <a:ahLst/>
              <a:cxnLst/>
              <a:rect l="l" t="t" r="r" b="b"/>
              <a:pathLst>
                <a:path w="660400" h="899893">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id="11" name="TextBox 11"/>
            <p:cNvSpPr txBox="1"/>
            <p:nvPr/>
          </p:nvSpPr>
          <p:spPr>
            <a:xfrm>
              <a:off x="0" y="47625"/>
              <a:ext cx="660400" cy="725268"/>
            </a:xfrm>
            <a:prstGeom prst="rect">
              <a:avLst/>
            </a:prstGeom>
          </p:spPr>
          <p:txBody>
            <a:bodyPr lIns="50800" tIns="50800" rIns="50800" bIns="50800" rtlCol="0" anchor="ctr"/>
            <a:lstStyle/>
            <a:p>
              <a:pPr algn="ctr">
                <a:lnSpc>
                  <a:spcPts val="2199"/>
                </a:lnSpc>
              </a:pPr>
              <a:endParaRPr/>
            </a:p>
          </p:txBody>
        </p:sp>
      </p:grpSp>
      <p:sp>
        <p:nvSpPr>
          <p:cNvPr id="12" name="Freeform 12"/>
          <p:cNvSpPr/>
          <p:nvPr/>
        </p:nvSpPr>
        <p:spPr>
          <a:xfrm>
            <a:off x="13123706" y="8121980"/>
            <a:ext cx="15228992" cy="4266991"/>
          </a:xfrm>
          <a:custGeom>
            <a:avLst/>
            <a:gdLst/>
            <a:ahLst/>
            <a:cxnLst/>
            <a:rect l="l" t="t" r="r" b="b"/>
            <a:pathLst>
              <a:path w="15228992" h="4266991">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Freeform 13"/>
          <p:cNvSpPr/>
          <p:nvPr/>
        </p:nvSpPr>
        <p:spPr>
          <a:xfrm>
            <a:off x="1414585" y="899713"/>
            <a:ext cx="12708798" cy="1855299"/>
          </a:xfrm>
          <a:custGeom>
            <a:avLst/>
            <a:gdLst/>
            <a:ahLst/>
            <a:cxnLst/>
            <a:rect l="l" t="t" r="r" b="b"/>
            <a:pathLst>
              <a:path w="12708798" h="1855299">
                <a:moveTo>
                  <a:pt x="0" y="0"/>
                </a:moveTo>
                <a:lnTo>
                  <a:pt x="12708798" y="0"/>
                </a:lnTo>
                <a:lnTo>
                  <a:pt x="12708798" y="1855299"/>
                </a:lnTo>
                <a:lnTo>
                  <a:pt x="0" y="1855299"/>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4" name="TextBox 14"/>
          <p:cNvSpPr txBox="1"/>
          <p:nvPr/>
        </p:nvSpPr>
        <p:spPr>
          <a:xfrm>
            <a:off x="1660685" y="2503252"/>
            <a:ext cx="7444003" cy="5426075"/>
          </a:xfrm>
          <a:prstGeom prst="rect">
            <a:avLst/>
          </a:prstGeom>
        </p:spPr>
        <p:txBody>
          <a:bodyPr lIns="0" tIns="0" rIns="0" bIns="0" rtlCol="0" anchor="t">
            <a:spAutoFit/>
          </a:bodyPr>
          <a:lstStyle/>
          <a:p>
            <a:pPr algn="just">
              <a:lnSpc>
                <a:spcPts val="6249"/>
              </a:lnSpc>
            </a:pPr>
            <a:r>
              <a:rPr lang="en-US" sz="2499" b="1">
                <a:solidFill>
                  <a:srgbClr val="383C5B"/>
                </a:solidFill>
                <a:latin typeface="Montserrat Bold"/>
                <a:ea typeface="Montserrat Bold"/>
                <a:cs typeface="Montserrat Bold"/>
                <a:sym typeface="Montserrat Bold"/>
              </a:rPr>
              <a:t>- Tài khoản AWS</a:t>
            </a:r>
          </a:p>
          <a:p>
            <a:pPr algn="just">
              <a:lnSpc>
                <a:spcPts val="6249"/>
              </a:lnSpc>
            </a:pPr>
            <a:r>
              <a:rPr lang="en-US" sz="2499" b="1">
                <a:solidFill>
                  <a:srgbClr val="383C5B"/>
                </a:solidFill>
                <a:latin typeface="Montserrat Bold"/>
                <a:ea typeface="Montserrat Bold"/>
                <a:cs typeface="Montserrat Bold"/>
                <a:sym typeface="Montserrat Bold"/>
              </a:rPr>
              <a:t>- Dịch vụ RDS (MySQL/PostgreSQL) để lưu trữ cơ sở dữ liệu.</a:t>
            </a:r>
          </a:p>
          <a:p>
            <a:pPr algn="just">
              <a:lnSpc>
                <a:spcPts val="6249"/>
              </a:lnSpc>
            </a:pPr>
            <a:r>
              <a:rPr lang="en-US" sz="2499" b="1">
                <a:solidFill>
                  <a:srgbClr val="383C5B"/>
                </a:solidFill>
                <a:latin typeface="Montserrat Bold"/>
                <a:ea typeface="Montserrat Bold"/>
                <a:cs typeface="Montserrat Bold"/>
                <a:sym typeface="Montserrat Bold"/>
              </a:rPr>
              <a:t>- AWS IAM để quản lý quyền truy cập.</a:t>
            </a:r>
          </a:p>
          <a:p>
            <a:pPr algn="just">
              <a:lnSpc>
                <a:spcPts val="6249"/>
              </a:lnSpc>
            </a:pPr>
            <a:r>
              <a:rPr lang="en-US" sz="2499" b="1">
                <a:solidFill>
                  <a:srgbClr val="383C5B"/>
                </a:solidFill>
                <a:latin typeface="Montserrat Bold"/>
                <a:ea typeface="Montserrat Bold"/>
                <a:cs typeface="Montserrat Bold"/>
                <a:sym typeface="Montserrat Bold"/>
              </a:rPr>
              <a:t>- AWS KMS để mã hóa dữ liệu.</a:t>
            </a:r>
          </a:p>
          <a:p>
            <a:pPr algn="just">
              <a:lnSpc>
                <a:spcPts val="6249"/>
              </a:lnSpc>
            </a:pPr>
            <a:r>
              <a:rPr lang="en-US" sz="2499" b="1">
                <a:solidFill>
                  <a:srgbClr val="383C5B"/>
                </a:solidFill>
                <a:latin typeface="Montserrat Bold"/>
                <a:ea typeface="Montserrat Bold"/>
                <a:cs typeface="Montserrat Bold"/>
                <a:sym typeface="Montserrat Bold"/>
              </a:rPr>
              <a:t>- Máy tính kết nối Internet để thao tác triển khai.</a:t>
            </a:r>
          </a:p>
        </p:txBody>
      </p:sp>
      <p:sp>
        <p:nvSpPr>
          <p:cNvPr id="15" name="TextBox 15"/>
          <p:cNvSpPr txBox="1"/>
          <p:nvPr/>
        </p:nvSpPr>
        <p:spPr>
          <a:xfrm>
            <a:off x="2573751" y="1838448"/>
            <a:ext cx="12012924" cy="362440"/>
          </a:xfrm>
          <a:prstGeom prst="rect">
            <a:avLst/>
          </a:prstGeom>
        </p:spPr>
        <p:txBody>
          <a:bodyPr lIns="0" tIns="0" rIns="0" bIns="0" rtlCol="0" anchor="t">
            <a:spAutoFit/>
          </a:bodyPr>
          <a:lstStyle/>
          <a:p>
            <a:pPr algn="l">
              <a:lnSpc>
                <a:spcPts val="2557"/>
              </a:lnSpc>
            </a:pPr>
            <a:r>
              <a:rPr lang="en-US" sz="3197" b="1">
                <a:solidFill>
                  <a:srgbClr val="FFFFFF"/>
                </a:solidFill>
                <a:latin typeface="Montserrat Heavy"/>
                <a:ea typeface="Montserrat Heavy"/>
                <a:cs typeface="Montserrat Heavy"/>
                <a:sym typeface="Montserrat Heavy"/>
              </a:rPr>
              <a:t>YÊU CẦU KỸ THUẬT VÀ PHƯƠNG PHÁP PHÁT TRIỂN</a:t>
            </a:r>
          </a:p>
        </p:txBody>
      </p:sp>
      <p:sp>
        <p:nvSpPr>
          <p:cNvPr id="16" name="TextBox 16"/>
          <p:cNvSpPr txBox="1"/>
          <p:nvPr/>
        </p:nvSpPr>
        <p:spPr>
          <a:xfrm>
            <a:off x="1754734" y="1663044"/>
            <a:ext cx="280095" cy="537845"/>
          </a:xfrm>
          <a:prstGeom prst="rect">
            <a:avLst/>
          </a:prstGeom>
        </p:spPr>
        <p:txBody>
          <a:bodyPr lIns="0" tIns="0" rIns="0" bIns="0" rtlCol="0" anchor="t">
            <a:spAutoFit/>
          </a:bodyPr>
          <a:lstStyle/>
          <a:p>
            <a:pPr algn="ctr">
              <a:lnSpc>
                <a:spcPts val="4480"/>
              </a:lnSpc>
              <a:spcBef>
                <a:spcPct val="0"/>
              </a:spcBef>
            </a:pPr>
            <a:r>
              <a:rPr lang="en-US" sz="3200" b="1">
                <a:solidFill>
                  <a:srgbClr val="FFFFFF"/>
                </a:solidFill>
                <a:latin typeface="Montserrat Bold"/>
                <a:ea typeface="Montserrat Bold"/>
                <a:cs typeface="Montserrat Bold"/>
                <a:sym typeface="Montserrat Bold"/>
              </a:rPr>
              <a:t>4</a:t>
            </a:r>
          </a:p>
        </p:txBody>
      </p:sp>
      <p:sp>
        <p:nvSpPr>
          <p:cNvPr id="17" name="TextBox 17"/>
          <p:cNvSpPr txBox="1"/>
          <p:nvPr/>
        </p:nvSpPr>
        <p:spPr>
          <a:xfrm>
            <a:off x="9403635" y="2450212"/>
            <a:ext cx="7440142" cy="4635500"/>
          </a:xfrm>
          <a:prstGeom prst="rect">
            <a:avLst/>
          </a:prstGeom>
        </p:spPr>
        <p:txBody>
          <a:bodyPr lIns="0" tIns="0" rIns="0" bIns="0" rtlCol="0" anchor="t">
            <a:spAutoFit/>
          </a:bodyPr>
          <a:lstStyle/>
          <a:p>
            <a:pPr algn="just">
              <a:lnSpc>
                <a:spcPts val="6249"/>
              </a:lnSpc>
            </a:pPr>
            <a:r>
              <a:rPr lang="en-US" sz="2499" b="1">
                <a:solidFill>
                  <a:srgbClr val="383C5B"/>
                </a:solidFill>
                <a:latin typeface="Montserrat Bold"/>
                <a:ea typeface="Montserrat Bold"/>
                <a:cs typeface="Montserrat Bold"/>
                <a:sym typeface="Montserrat Bold"/>
              </a:rPr>
              <a:t>- Sử dụng cách làm từng bước đơn giản, thử nghiệm từng phần.</a:t>
            </a:r>
          </a:p>
          <a:p>
            <a:pPr algn="just">
              <a:lnSpc>
                <a:spcPts val="6249"/>
              </a:lnSpc>
            </a:pPr>
            <a:r>
              <a:rPr lang="en-US" sz="2499" b="1">
                <a:solidFill>
                  <a:srgbClr val="383C5B"/>
                </a:solidFill>
                <a:latin typeface="Montserrat Bold"/>
                <a:ea typeface="Montserrat Bold"/>
                <a:cs typeface="Montserrat Bold"/>
                <a:sym typeface="Montserrat Bold"/>
              </a:rPr>
              <a:t>- Áp dụng manual testing (thử tay) thay vì dùng công cụ kiểm thử phức tạp.</a:t>
            </a:r>
          </a:p>
          <a:p>
            <a:pPr algn="just">
              <a:lnSpc>
                <a:spcPts val="6249"/>
              </a:lnSpc>
            </a:pPr>
            <a:r>
              <a:rPr lang="en-US" sz="2499" b="1">
                <a:solidFill>
                  <a:srgbClr val="383C5B"/>
                </a:solidFill>
                <a:latin typeface="Montserrat Bold"/>
                <a:ea typeface="Montserrat Bold"/>
                <a:cs typeface="Montserrat Bold"/>
                <a:sym typeface="Montserrat Bold"/>
              </a:rPr>
              <a:t>- Ưu tiên tính dễ hiểu và an toàn, không phức tạp hoá hệ thống.</a:t>
            </a:r>
          </a:p>
        </p:txBody>
      </p:sp>
      <p:sp>
        <p:nvSpPr>
          <p:cNvPr id="18" name="Freeform 18"/>
          <p:cNvSpPr/>
          <p:nvPr/>
        </p:nvSpPr>
        <p:spPr>
          <a:xfrm>
            <a:off x="16339747" y="651470"/>
            <a:ext cx="1256621" cy="706849"/>
          </a:xfrm>
          <a:custGeom>
            <a:avLst/>
            <a:gdLst/>
            <a:ahLst/>
            <a:cxnLst/>
            <a:rect l="l" t="t" r="r" b="b"/>
            <a:pathLst>
              <a:path w="1256621" h="706849">
                <a:moveTo>
                  <a:pt x="0" y="0"/>
                </a:moveTo>
                <a:lnTo>
                  <a:pt x="1256621" y="0"/>
                </a:lnTo>
                <a:lnTo>
                  <a:pt x="1256621" y="706850"/>
                </a:lnTo>
                <a:lnTo>
                  <a:pt x="0" y="706850"/>
                </a:lnTo>
                <a:lnTo>
                  <a:pt x="0" y="0"/>
                </a:lnTo>
                <a:close/>
              </a:path>
            </a:pathLst>
          </a:custGeom>
          <a:blipFill>
            <a:blip r:embed="rId11"/>
            <a:stretch>
              <a:fillRect/>
            </a:stretch>
          </a:blipFill>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sp>
        <p:nvSpPr>
          <p:cNvPr id="3" name="Freeform 3"/>
          <p:cNvSpPr/>
          <p:nvPr/>
        </p:nvSpPr>
        <p:spPr>
          <a:xfrm rot="-1802037">
            <a:off x="16182614" y="4919303"/>
            <a:ext cx="5561682" cy="4550467"/>
          </a:xfrm>
          <a:custGeom>
            <a:avLst/>
            <a:gdLst/>
            <a:ahLst/>
            <a:cxnLst/>
            <a:rect l="l" t="t" r="r" b="b"/>
            <a:pathLst>
              <a:path w="5561682" h="4550467">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12985570" y="-2263645"/>
            <a:ext cx="18101005" cy="5071697"/>
          </a:xfrm>
          <a:custGeom>
            <a:avLst/>
            <a:gdLst/>
            <a:ahLst/>
            <a:cxnLst/>
            <a:rect l="l" t="t" r="r" b="b"/>
            <a:pathLst>
              <a:path w="18101005" h="5071697">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642096" flipH="1">
            <a:off x="-2517334" y="2162976"/>
            <a:ext cx="3914681" cy="3202921"/>
          </a:xfrm>
          <a:custGeom>
            <a:avLst/>
            <a:gdLst/>
            <a:ahLst/>
            <a:cxnLst/>
            <a:rect l="l" t="t" r="r" b="b"/>
            <a:pathLst>
              <a:path w="3914681" h="320292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6" name="Group 6"/>
          <p:cNvGrpSpPr/>
          <p:nvPr/>
        </p:nvGrpSpPr>
        <p:grpSpPr>
          <a:xfrm>
            <a:off x="1028700" y="1028700"/>
            <a:ext cx="16230600" cy="8229600"/>
            <a:chOff x="0" y="0"/>
            <a:chExt cx="4274726" cy="2167467"/>
          </a:xfrm>
        </p:grpSpPr>
        <p:sp>
          <p:nvSpPr>
            <p:cNvPr id="7" name="Freeform 7"/>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id="8" name="TextBox 8"/>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6230600" y="0"/>
            <a:ext cx="1474915" cy="2009790"/>
            <a:chOff x="0" y="0"/>
            <a:chExt cx="660400" cy="899893"/>
          </a:xfrm>
        </p:grpSpPr>
        <p:sp>
          <p:nvSpPr>
            <p:cNvPr id="10" name="Freeform 10"/>
            <p:cNvSpPr/>
            <p:nvPr/>
          </p:nvSpPr>
          <p:spPr>
            <a:xfrm>
              <a:off x="0" y="0"/>
              <a:ext cx="660400" cy="899893"/>
            </a:xfrm>
            <a:custGeom>
              <a:avLst/>
              <a:gdLst/>
              <a:ahLst/>
              <a:cxnLst/>
              <a:rect l="l" t="t" r="r" b="b"/>
              <a:pathLst>
                <a:path w="660400" h="899893">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id="11" name="TextBox 11"/>
            <p:cNvSpPr txBox="1"/>
            <p:nvPr/>
          </p:nvSpPr>
          <p:spPr>
            <a:xfrm>
              <a:off x="0" y="47625"/>
              <a:ext cx="660400" cy="725268"/>
            </a:xfrm>
            <a:prstGeom prst="rect">
              <a:avLst/>
            </a:prstGeom>
          </p:spPr>
          <p:txBody>
            <a:bodyPr lIns="50800" tIns="50800" rIns="50800" bIns="50800" rtlCol="0" anchor="ctr"/>
            <a:lstStyle/>
            <a:p>
              <a:pPr algn="ctr">
                <a:lnSpc>
                  <a:spcPts val="2199"/>
                </a:lnSpc>
              </a:pPr>
              <a:endParaRPr/>
            </a:p>
          </p:txBody>
        </p:sp>
      </p:grpSp>
      <p:sp>
        <p:nvSpPr>
          <p:cNvPr id="12" name="Freeform 12"/>
          <p:cNvSpPr/>
          <p:nvPr/>
        </p:nvSpPr>
        <p:spPr>
          <a:xfrm>
            <a:off x="13123706" y="8121980"/>
            <a:ext cx="15228992" cy="4266991"/>
          </a:xfrm>
          <a:custGeom>
            <a:avLst/>
            <a:gdLst/>
            <a:ahLst/>
            <a:cxnLst/>
            <a:rect l="l" t="t" r="r" b="b"/>
            <a:pathLst>
              <a:path w="15228992" h="4266991">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Freeform 13"/>
          <p:cNvSpPr/>
          <p:nvPr/>
        </p:nvSpPr>
        <p:spPr>
          <a:xfrm>
            <a:off x="1414585" y="1462576"/>
            <a:ext cx="6755918" cy="986265"/>
          </a:xfrm>
          <a:custGeom>
            <a:avLst/>
            <a:gdLst/>
            <a:ahLst/>
            <a:cxnLst/>
            <a:rect l="l" t="t" r="r" b="b"/>
            <a:pathLst>
              <a:path w="6755918" h="986265">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grpSp>
        <p:nvGrpSpPr>
          <p:cNvPr id="14" name="Group 14"/>
          <p:cNvGrpSpPr/>
          <p:nvPr/>
        </p:nvGrpSpPr>
        <p:grpSpPr>
          <a:xfrm>
            <a:off x="10821413" y="2774795"/>
            <a:ext cx="5409187" cy="5246370"/>
            <a:chOff x="0" y="0"/>
            <a:chExt cx="6350000" cy="6158865"/>
          </a:xfrm>
        </p:grpSpPr>
        <p:sp>
          <p:nvSpPr>
            <p:cNvPr id="15" name="Freeform 15"/>
            <p:cNvSpPr/>
            <p:nvPr/>
          </p:nvSpPr>
          <p:spPr>
            <a:xfrm>
              <a:off x="0" y="0"/>
              <a:ext cx="6350000" cy="6186551"/>
            </a:xfrm>
            <a:custGeom>
              <a:avLst/>
              <a:gdLst/>
              <a:ahLst/>
              <a:cxnLst/>
              <a:rect l="l" t="t" r="r" b="b"/>
              <a:pathLst>
                <a:path w="6350000" h="6186551">
                  <a:moveTo>
                    <a:pt x="6057900" y="0"/>
                  </a:moveTo>
                  <a:cubicBezTo>
                    <a:pt x="6218555" y="0"/>
                    <a:pt x="6350000" y="131445"/>
                    <a:pt x="6350000" y="292100"/>
                  </a:cubicBezTo>
                  <a:lnTo>
                    <a:pt x="6350000" y="5922391"/>
                  </a:lnTo>
                  <a:cubicBezTo>
                    <a:pt x="6350000" y="6083046"/>
                    <a:pt x="6221603" y="6186551"/>
                    <a:pt x="6064631" y="6152388"/>
                  </a:cubicBezTo>
                  <a:lnTo>
                    <a:pt x="285369" y="4894072"/>
                  </a:lnTo>
                  <a:cubicBezTo>
                    <a:pt x="128397" y="4859782"/>
                    <a:pt x="0" y="4700397"/>
                    <a:pt x="0" y="4539742"/>
                  </a:cubicBezTo>
                  <a:lnTo>
                    <a:pt x="0" y="292100"/>
                  </a:lnTo>
                  <a:cubicBezTo>
                    <a:pt x="0" y="131445"/>
                    <a:pt x="131445" y="0"/>
                    <a:pt x="292100" y="0"/>
                  </a:cubicBezTo>
                  <a:lnTo>
                    <a:pt x="6057900" y="0"/>
                  </a:lnTo>
                  <a:close/>
                </a:path>
              </a:pathLst>
            </a:custGeom>
            <a:blipFill>
              <a:blip r:embed="rId11"/>
              <a:stretch>
                <a:fillRect t="-2096" r="-1058" b="-2096"/>
              </a:stretch>
            </a:blipFill>
          </p:spPr>
        </p:sp>
      </p:grpSp>
      <p:sp>
        <p:nvSpPr>
          <p:cNvPr id="16" name="TextBox 16"/>
          <p:cNvSpPr txBox="1"/>
          <p:nvPr/>
        </p:nvSpPr>
        <p:spPr>
          <a:xfrm>
            <a:off x="1660685" y="2904277"/>
            <a:ext cx="8775145" cy="3070225"/>
          </a:xfrm>
          <a:prstGeom prst="rect">
            <a:avLst/>
          </a:prstGeom>
        </p:spPr>
        <p:txBody>
          <a:bodyPr lIns="0" tIns="0" rIns="0" bIns="0" rtlCol="0" anchor="t">
            <a:spAutoFit/>
          </a:bodyPr>
          <a:lstStyle/>
          <a:p>
            <a:pPr algn="just">
              <a:lnSpc>
                <a:spcPts val="4999"/>
              </a:lnSpc>
            </a:pPr>
            <a:r>
              <a:rPr lang="en-US" sz="2499" b="1">
                <a:solidFill>
                  <a:srgbClr val="383C5B"/>
                </a:solidFill>
                <a:latin typeface="Montserrat Bold"/>
                <a:ea typeface="Montserrat Bold"/>
                <a:cs typeface="Montserrat Bold"/>
                <a:sym typeface="Montserrat Bold"/>
              </a:rPr>
              <a:t>- Kiểm tra thủ công xem người không có quyền có truy cập được dữ liệu không.</a:t>
            </a:r>
          </a:p>
          <a:p>
            <a:pPr algn="just">
              <a:lnSpc>
                <a:spcPts val="4999"/>
              </a:lnSpc>
            </a:pPr>
            <a:r>
              <a:rPr lang="en-US" sz="2499" b="1">
                <a:solidFill>
                  <a:srgbClr val="383C5B"/>
                </a:solidFill>
                <a:latin typeface="Montserrat Bold"/>
                <a:ea typeface="Montserrat Bold"/>
                <a:cs typeface="Montserrat Bold"/>
                <a:sym typeface="Montserrat Bold"/>
              </a:rPr>
              <a:t>- Kiểm tra dữ liệu đã được mã hóa hay chưa.</a:t>
            </a:r>
          </a:p>
          <a:p>
            <a:pPr algn="just">
              <a:lnSpc>
                <a:spcPts val="4999"/>
              </a:lnSpc>
            </a:pPr>
            <a:r>
              <a:rPr lang="en-US" sz="2499" b="1">
                <a:solidFill>
                  <a:srgbClr val="383C5B"/>
                </a:solidFill>
                <a:latin typeface="Montserrat Bold"/>
                <a:ea typeface="Montserrat Bold"/>
                <a:cs typeface="Montserrat Bold"/>
                <a:sym typeface="Montserrat Bold"/>
              </a:rPr>
              <a:t>- Thử tạo nhiều tài khoản để kiểm tra cấp quyền hoạt động.</a:t>
            </a:r>
          </a:p>
        </p:txBody>
      </p:sp>
      <p:sp>
        <p:nvSpPr>
          <p:cNvPr id="17" name="TextBox 17"/>
          <p:cNvSpPr txBox="1"/>
          <p:nvPr/>
        </p:nvSpPr>
        <p:spPr>
          <a:xfrm>
            <a:off x="2573751" y="1838448"/>
            <a:ext cx="5329317" cy="362440"/>
          </a:xfrm>
          <a:prstGeom prst="rect">
            <a:avLst/>
          </a:prstGeom>
        </p:spPr>
        <p:txBody>
          <a:bodyPr lIns="0" tIns="0" rIns="0" bIns="0" rtlCol="0" anchor="t">
            <a:spAutoFit/>
          </a:bodyPr>
          <a:lstStyle/>
          <a:p>
            <a:pPr algn="l">
              <a:lnSpc>
                <a:spcPts val="2557"/>
              </a:lnSpc>
            </a:pPr>
            <a:r>
              <a:rPr lang="en-US" sz="3197" b="1">
                <a:solidFill>
                  <a:srgbClr val="FFFFFF"/>
                </a:solidFill>
                <a:latin typeface="Montserrat Heavy"/>
                <a:ea typeface="Montserrat Heavy"/>
                <a:cs typeface="Montserrat Heavy"/>
                <a:sym typeface="Montserrat Heavy"/>
              </a:rPr>
              <a:t>KIỂM THỬ</a:t>
            </a:r>
          </a:p>
        </p:txBody>
      </p:sp>
      <p:sp>
        <p:nvSpPr>
          <p:cNvPr id="18" name="TextBox 18"/>
          <p:cNvSpPr txBox="1"/>
          <p:nvPr/>
        </p:nvSpPr>
        <p:spPr>
          <a:xfrm>
            <a:off x="1754734" y="1663044"/>
            <a:ext cx="280095" cy="537845"/>
          </a:xfrm>
          <a:prstGeom prst="rect">
            <a:avLst/>
          </a:prstGeom>
        </p:spPr>
        <p:txBody>
          <a:bodyPr lIns="0" tIns="0" rIns="0" bIns="0" rtlCol="0" anchor="t">
            <a:spAutoFit/>
          </a:bodyPr>
          <a:lstStyle/>
          <a:p>
            <a:pPr algn="ctr">
              <a:lnSpc>
                <a:spcPts val="4480"/>
              </a:lnSpc>
              <a:spcBef>
                <a:spcPct val="0"/>
              </a:spcBef>
            </a:pPr>
            <a:r>
              <a:rPr lang="en-US" sz="3200" b="1">
                <a:solidFill>
                  <a:srgbClr val="FFFFFF"/>
                </a:solidFill>
                <a:latin typeface="Montserrat Bold"/>
                <a:ea typeface="Montserrat Bold"/>
                <a:cs typeface="Montserrat Bold"/>
                <a:sym typeface="Montserrat Bold"/>
              </a:rPr>
              <a:t>4</a:t>
            </a:r>
          </a:p>
        </p:txBody>
      </p:sp>
      <p:sp>
        <p:nvSpPr>
          <p:cNvPr id="19" name="Freeform 19"/>
          <p:cNvSpPr/>
          <p:nvPr/>
        </p:nvSpPr>
        <p:spPr>
          <a:xfrm>
            <a:off x="16339747" y="651470"/>
            <a:ext cx="1256621" cy="706849"/>
          </a:xfrm>
          <a:custGeom>
            <a:avLst/>
            <a:gdLst/>
            <a:ahLst/>
            <a:cxnLst/>
            <a:rect l="l" t="t" r="r" b="b"/>
            <a:pathLst>
              <a:path w="1256621" h="706849">
                <a:moveTo>
                  <a:pt x="0" y="0"/>
                </a:moveTo>
                <a:lnTo>
                  <a:pt x="1256621" y="0"/>
                </a:lnTo>
                <a:lnTo>
                  <a:pt x="1256621" y="706850"/>
                </a:lnTo>
                <a:lnTo>
                  <a:pt x="0" y="706850"/>
                </a:lnTo>
                <a:lnTo>
                  <a:pt x="0" y="0"/>
                </a:lnTo>
                <a:close/>
              </a:path>
            </a:pathLst>
          </a:custGeom>
          <a:blipFill>
            <a:blip r:embed="rId12"/>
            <a:stretch>
              <a:fillRect/>
            </a:stretch>
          </a:blipFill>
        </p:spPr>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sp>
        <p:nvSpPr>
          <p:cNvPr id="3" name="Freeform 3"/>
          <p:cNvSpPr/>
          <p:nvPr/>
        </p:nvSpPr>
        <p:spPr>
          <a:xfrm rot="-1802037">
            <a:off x="16182614" y="4919303"/>
            <a:ext cx="5561682" cy="4550467"/>
          </a:xfrm>
          <a:custGeom>
            <a:avLst/>
            <a:gdLst/>
            <a:ahLst/>
            <a:cxnLst/>
            <a:rect l="l" t="t" r="r" b="b"/>
            <a:pathLst>
              <a:path w="5561682" h="4550467">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12985570" y="-2263645"/>
            <a:ext cx="18101005" cy="5071697"/>
          </a:xfrm>
          <a:custGeom>
            <a:avLst/>
            <a:gdLst/>
            <a:ahLst/>
            <a:cxnLst/>
            <a:rect l="l" t="t" r="r" b="b"/>
            <a:pathLst>
              <a:path w="18101005" h="5071697">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642096" flipH="1">
            <a:off x="-2517334" y="2162976"/>
            <a:ext cx="3914681" cy="3202921"/>
          </a:xfrm>
          <a:custGeom>
            <a:avLst/>
            <a:gdLst/>
            <a:ahLst/>
            <a:cxnLst/>
            <a:rect l="l" t="t" r="r" b="b"/>
            <a:pathLst>
              <a:path w="3914681" h="320292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6" name="Group 6"/>
          <p:cNvGrpSpPr/>
          <p:nvPr/>
        </p:nvGrpSpPr>
        <p:grpSpPr>
          <a:xfrm>
            <a:off x="1028700" y="1028700"/>
            <a:ext cx="16230600" cy="8229600"/>
            <a:chOff x="0" y="0"/>
            <a:chExt cx="4274726" cy="2167467"/>
          </a:xfrm>
        </p:grpSpPr>
        <p:sp>
          <p:nvSpPr>
            <p:cNvPr id="7" name="Freeform 7"/>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id="8" name="TextBox 8"/>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6230600" y="0"/>
            <a:ext cx="1474915" cy="2009790"/>
            <a:chOff x="0" y="0"/>
            <a:chExt cx="660400" cy="899893"/>
          </a:xfrm>
        </p:grpSpPr>
        <p:sp>
          <p:nvSpPr>
            <p:cNvPr id="10" name="Freeform 10"/>
            <p:cNvSpPr/>
            <p:nvPr/>
          </p:nvSpPr>
          <p:spPr>
            <a:xfrm>
              <a:off x="0" y="0"/>
              <a:ext cx="660400" cy="899893"/>
            </a:xfrm>
            <a:custGeom>
              <a:avLst/>
              <a:gdLst/>
              <a:ahLst/>
              <a:cxnLst/>
              <a:rect l="l" t="t" r="r" b="b"/>
              <a:pathLst>
                <a:path w="660400" h="899893">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id="11" name="TextBox 11"/>
            <p:cNvSpPr txBox="1"/>
            <p:nvPr/>
          </p:nvSpPr>
          <p:spPr>
            <a:xfrm>
              <a:off x="0" y="47625"/>
              <a:ext cx="660400" cy="725268"/>
            </a:xfrm>
            <a:prstGeom prst="rect">
              <a:avLst/>
            </a:prstGeom>
          </p:spPr>
          <p:txBody>
            <a:bodyPr lIns="50800" tIns="50800" rIns="50800" bIns="50800" rtlCol="0" anchor="ctr"/>
            <a:lstStyle/>
            <a:p>
              <a:pPr algn="ctr">
                <a:lnSpc>
                  <a:spcPts val="2199"/>
                </a:lnSpc>
              </a:pPr>
              <a:endParaRPr/>
            </a:p>
          </p:txBody>
        </p:sp>
      </p:grpSp>
      <p:sp>
        <p:nvSpPr>
          <p:cNvPr id="12" name="Freeform 12"/>
          <p:cNvSpPr/>
          <p:nvPr/>
        </p:nvSpPr>
        <p:spPr>
          <a:xfrm>
            <a:off x="13123706" y="8121980"/>
            <a:ext cx="15228992" cy="4266991"/>
          </a:xfrm>
          <a:custGeom>
            <a:avLst/>
            <a:gdLst/>
            <a:ahLst/>
            <a:cxnLst/>
            <a:rect l="l" t="t" r="r" b="b"/>
            <a:pathLst>
              <a:path w="15228992" h="4266991">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Freeform 13"/>
          <p:cNvSpPr/>
          <p:nvPr/>
        </p:nvSpPr>
        <p:spPr>
          <a:xfrm>
            <a:off x="1414585" y="1462576"/>
            <a:ext cx="6755918" cy="986265"/>
          </a:xfrm>
          <a:custGeom>
            <a:avLst/>
            <a:gdLst/>
            <a:ahLst/>
            <a:cxnLst/>
            <a:rect l="l" t="t" r="r" b="b"/>
            <a:pathLst>
              <a:path w="6755918" h="986265">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grpSp>
        <p:nvGrpSpPr>
          <p:cNvPr id="14" name="Group 14"/>
          <p:cNvGrpSpPr/>
          <p:nvPr/>
        </p:nvGrpSpPr>
        <p:grpSpPr>
          <a:xfrm>
            <a:off x="11673696" y="2774795"/>
            <a:ext cx="4556904" cy="4419741"/>
            <a:chOff x="0" y="0"/>
            <a:chExt cx="6350000" cy="6158865"/>
          </a:xfrm>
        </p:grpSpPr>
        <p:sp>
          <p:nvSpPr>
            <p:cNvPr id="15" name="Freeform 15"/>
            <p:cNvSpPr/>
            <p:nvPr/>
          </p:nvSpPr>
          <p:spPr>
            <a:xfrm>
              <a:off x="0" y="0"/>
              <a:ext cx="6350000" cy="6186551"/>
            </a:xfrm>
            <a:custGeom>
              <a:avLst/>
              <a:gdLst/>
              <a:ahLst/>
              <a:cxnLst/>
              <a:rect l="l" t="t" r="r" b="b"/>
              <a:pathLst>
                <a:path w="6350000" h="6186551">
                  <a:moveTo>
                    <a:pt x="6057900" y="0"/>
                  </a:moveTo>
                  <a:cubicBezTo>
                    <a:pt x="6218555" y="0"/>
                    <a:pt x="6350000" y="131445"/>
                    <a:pt x="6350000" y="292100"/>
                  </a:cubicBezTo>
                  <a:lnTo>
                    <a:pt x="6350000" y="5922391"/>
                  </a:lnTo>
                  <a:cubicBezTo>
                    <a:pt x="6350000" y="6083046"/>
                    <a:pt x="6221603" y="6186551"/>
                    <a:pt x="6064631" y="6152388"/>
                  </a:cubicBezTo>
                  <a:lnTo>
                    <a:pt x="285369" y="4894072"/>
                  </a:lnTo>
                  <a:cubicBezTo>
                    <a:pt x="128397" y="4859782"/>
                    <a:pt x="0" y="4700397"/>
                    <a:pt x="0" y="4539742"/>
                  </a:cubicBezTo>
                  <a:lnTo>
                    <a:pt x="0" y="292100"/>
                  </a:lnTo>
                  <a:cubicBezTo>
                    <a:pt x="0" y="131445"/>
                    <a:pt x="131445" y="0"/>
                    <a:pt x="292100" y="0"/>
                  </a:cubicBezTo>
                  <a:lnTo>
                    <a:pt x="6057900" y="0"/>
                  </a:lnTo>
                  <a:close/>
                </a:path>
              </a:pathLst>
            </a:custGeom>
            <a:blipFill>
              <a:blip r:embed="rId11"/>
              <a:stretch>
                <a:fillRect t="-2096" r="-1058" b="-2096"/>
              </a:stretch>
            </a:blipFill>
          </p:spPr>
        </p:sp>
      </p:grpSp>
      <p:sp>
        <p:nvSpPr>
          <p:cNvPr id="16" name="TextBox 16"/>
          <p:cNvSpPr txBox="1"/>
          <p:nvPr/>
        </p:nvSpPr>
        <p:spPr>
          <a:xfrm>
            <a:off x="1660685" y="2949004"/>
            <a:ext cx="9565313" cy="3698875"/>
          </a:xfrm>
          <a:prstGeom prst="rect">
            <a:avLst/>
          </a:prstGeom>
        </p:spPr>
        <p:txBody>
          <a:bodyPr lIns="0" tIns="0" rIns="0" bIns="0" rtlCol="0" anchor="t">
            <a:spAutoFit/>
          </a:bodyPr>
          <a:lstStyle/>
          <a:p>
            <a:pPr algn="just">
              <a:lnSpc>
                <a:spcPts val="4999"/>
              </a:lnSpc>
            </a:pPr>
            <a:r>
              <a:rPr lang="en-US" sz="2499" b="1">
                <a:solidFill>
                  <a:srgbClr val="383C5B"/>
                </a:solidFill>
                <a:latin typeface="Montserrat Bold"/>
                <a:ea typeface="Montserrat Bold"/>
                <a:cs typeface="Montserrat Bold"/>
                <a:sym typeface="Montserrat Bold"/>
              </a:rPr>
              <a:t>- Cài đặt RDS và IAM trên AWS.</a:t>
            </a:r>
          </a:p>
          <a:p>
            <a:pPr algn="just">
              <a:lnSpc>
                <a:spcPts val="4999"/>
              </a:lnSpc>
            </a:pPr>
            <a:r>
              <a:rPr lang="en-US" sz="2499" b="1">
                <a:solidFill>
                  <a:srgbClr val="383C5B"/>
                </a:solidFill>
                <a:latin typeface="Montserrat Bold"/>
                <a:ea typeface="Montserrat Bold"/>
                <a:cs typeface="Montserrat Bold"/>
                <a:sym typeface="Montserrat Bold"/>
              </a:rPr>
              <a:t>- Thiết lập cơ sở dữ liệu ban đầu và nhập dữ liệu thử.</a:t>
            </a:r>
          </a:p>
          <a:p>
            <a:pPr algn="just">
              <a:lnSpc>
                <a:spcPts val="4999"/>
              </a:lnSpc>
            </a:pPr>
            <a:r>
              <a:rPr lang="en-US" sz="2499" b="1">
                <a:solidFill>
                  <a:srgbClr val="383C5B"/>
                </a:solidFill>
                <a:latin typeface="Montserrat Bold"/>
                <a:ea typeface="Montserrat Bold"/>
                <a:cs typeface="Montserrat Bold"/>
                <a:sym typeface="Montserrat Bold"/>
              </a:rPr>
              <a:t>- Áp dụng mã hóa cho các cột chứa thông tin nhạy cảm (VD: số CMND, mật khẩu).</a:t>
            </a:r>
          </a:p>
          <a:p>
            <a:pPr algn="just">
              <a:lnSpc>
                <a:spcPts val="4999"/>
              </a:lnSpc>
            </a:pPr>
            <a:r>
              <a:rPr lang="en-US" sz="2499" b="1">
                <a:solidFill>
                  <a:srgbClr val="383C5B"/>
                </a:solidFill>
                <a:latin typeface="Montserrat Bold"/>
                <a:ea typeface="Montserrat Bold"/>
                <a:cs typeface="Montserrat Bold"/>
                <a:sym typeface="Montserrat Bold"/>
              </a:rPr>
              <a:t>- Kiểm tra lại các quyền truy cập của người dùng.</a:t>
            </a:r>
          </a:p>
          <a:p>
            <a:pPr algn="just">
              <a:lnSpc>
                <a:spcPts val="4999"/>
              </a:lnSpc>
            </a:pPr>
            <a:r>
              <a:rPr lang="en-US" sz="2499" b="1">
                <a:solidFill>
                  <a:srgbClr val="383C5B"/>
                </a:solidFill>
                <a:latin typeface="Montserrat Bold"/>
                <a:ea typeface="Montserrat Bold"/>
                <a:cs typeface="Montserrat Bold"/>
                <a:sym typeface="Montserrat Bold"/>
              </a:rPr>
              <a:t>- Hoàn thiện báo cáo và demo ngắn.</a:t>
            </a:r>
          </a:p>
        </p:txBody>
      </p:sp>
      <p:sp>
        <p:nvSpPr>
          <p:cNvPr id="17" name="TextBox 17"/>
          <p:cNvSpPr txBox="1"/>
          <p:nvPr/>
        </p:nvSpPr>
        <p:spPr>
          <a:xfrm>
            <a:off x="2573751" y="1838448"/>
            <a:ext cx="5329317" cy="362440"/>
          </a:xfrm>
          <a:prstGeom prst="rect">
            <a:avLst/>
          </a:prstGeom>
        </p:spPr>
        <p:txBody>
          <a:bodyPr lIns="0" tIns="0" rIns="0" bIns="0" rtlCol="0" anchor="t">
            <a:spAutoFit/>
          </a:bodyPr>
          <a:lstStyle/>
          <a:p>
            <a:pPr algn="l">
              <a:lnSpc>
                <a:spcPts val="2557"/>
              </a:lnSpc>
            </a:pPr>
            <a:r>
              <a:rPr lang="en-US" sz="3197" b="1">
                <a:solidFill>
                  <a:srgbClr val="FFFFFF"/>
                </a:solidFill>
                <a:latin typeface="Montserrat Heavy"/>
                <a:ea typeface="Montserrat Heavy"/>
                <a:cs typeface="Montserrat Heavy"/>
                <a:sym typeface="Montserrat Heavy"/>
              </a:rPr>
              <a:t>TRIỂN KHAI</a:t>
            </a:r>
          </a:p>
        </p:txBody>
      </p:sp>
      <p:sp>
        <p:nvSpPr>
          <p:cNvPr id="18" name="TextBox 18"/>
          <p:cNvSpPr txBox="1"/>
          <p:nvPr/>
        </p:nvSpPr>
        <p:spPr>
          <a:xfrm>
            <a:off x="1754734" y="1663044"/>
            <a:ext cx="280095" cy="537845"/>
          </a:xfrm>
          <a:prstGeom prst="rect">
            <a:avLst/>
          </a:prstGeom>
        </p:spPr>
        <p:txBody>
          <a:bodyPr lIns="0" tIns="0" rIns="0" bIns="0" rtlCol="0" anchor="t">
            <a:spAutoFit/>
          </a:bodyPr>
          <a:lstStyle/>
          <a:p>
            <a:pPr algn="ctr">
              <a:lnSpc>
                <a:spcPts val="4480"/>
              </a:lnSpc>
              <a:spcBef>
                <a:spcPct val="0"/>
              </a:spcBef>
            </a:pPr>
            <a:r>
              <a:rPr lang="en-US" sz="3200" b="1">
                <a:solidFill>
                  <a:srgbClr val="FFFFFF"/>
                </a:solidFill>
                <a:latin typeface="Montserrat Bold"/>
                <a:ea typeface="Montserrat Bold"/>
                <a:cs typeface="Montserrat Bold"/>
                <a:sym typeface="Montserrat Bold"/>
              </a:rPr>
              <a:t>4</a:t>
            </a:r>
          </a:p>
        </p:txBody>
      </p:sp>
      <p:sp>
        <p:nvSpPr>
          <p:cNvPr id="19" name="Freeform 19"/>
          <p:cNvSpPr/>
          <p:nvPr/>
        </p:nvSpPr>
        <p:spPr>
          <a:xfrm>
            <a:off x="16339747" y="651470"/>
            <a:ext cx="1256621" cy="706849"/>
          </a:xfrm>
          <a:custGeom>
            <a:avLst/>
            <a:gdLst/>
            <a:ahLst/>
            <a:cxnLst/>
            <a:rect l="l" t="t" r="r" b="b"/>
            <a:pathLst>
              <a:path w="1256621" h="706849">
                <a:moveTo>
                  <a:pt x="0" y="0"/>
                </a:moveTo>
                <a:lnTo>
                  <a:pt x="1256621" y="0"/>
                </a:lnTo>
                <a:lnTo>
                  <a:pt x="1256621" y="706850"/>
                </a:lnTo>
                <a:lnTo>
                  <a:pt x="0" y="706850"/>
                </a:lnTo>
                <a:lnTo>
                  <a:pt x="0" y="0"/>
                </a:lnTo>
                <a:close/>
              </a:path>
            </a:pathLst>
          </a:custGeom>
          <a:blipFill>
            <a:blip r:embed="rId12"/>
            <a:stretch>
              <a:fillRect/>
            </a:stretch>
          </a:blipFill>
        </p:spPr>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569E"/>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31000"/>
            </a:blip>
            <a:stretch>
              <a:fillRect l="-823" t="-20395" r="-823"/>
            </a:stretch>
          </a:blipFill>
        </p:spPr>
      </p:sp>
      <p:grpSp>
        <p:nvGrpSpPr>
          <p:cNvPr id="3" name="Group 3"/>
          <p:cNvGrpSpPr/>
          <p:nvPr/>
        </p:nvGrpSpPr>
        <p:grpSpPr>
          <a:xfrm>
            <a:off x="11436981" y="1242983"/>
            <a:ext cx="9394376" cy="10465918"/>
            <a:chOff x="0" y="0"/>
            <a:chExt cx="12525834" cy="13954557"/>
          </a:xfrm>
        </p:grpSpPr>
        <p:sp>
          <p:nvSpPr>
            <p:cNvPr id="4" name="Freeform 4"/>
            <p:cNvSpPr/>
            <p:nvPr/>
          </p:nvSpPr>
          <p:spPr>
            <a:xfrm>
              <a:off x="0" y="0"/>
              <a:ext cx="12525834" cy="13954558"/>
            </a:xfrm>
            <a:custGeom>
              <a:avLst/>
              <a:gdLst/>
              <a:ahLst/>
              <a:cxnLst/>
              <a:rect l="l" t="t" r="r" b="b"/>
              <a:pathLst>
                <a:path w="12525834" h="13954558">
                  <a:moveTo>
                    <a:pt x="0" y="0"/>
                  </a:moveTo>
                  <a:lnTo>
                    <a:pt x="12525834" y="0"/>
                  </a:lnTo>
                  <a:lnTo>
                    <a:pt x="12525834" y="13954558"/>
                  </a:lnTo>
                  <a:lnTo>
                    <a:pt x="0" y="13954558"/>
                  </a:lnTo>
                  <a:close/>
                </a:path>
              </a:pathLst>
            </a:custGeom>
            <a:solidFill>
              <a:srgbClr val="000000">
                <a:alpha val="0"/>
              </a:srgbClr>
            </a:solidFill>
          </p:spPr>
        </p:sp>
        <p:sp>
          <p:nvSpPr>
            <p:cNvPr id="5" name="TextBox 5"/>
            <p:cNvSpPr txBox="1"/>
            <p:nvPr/>
          </p:nvSpPr>
          <p:spPr>
            <a:xfrm>
              <a:off x="0" y="9525"/>
              <a:ext cx="12525834" cy="13945032"/>
            </a:xfrm>
            <a:prstGeom prst="rect">
              <a:avLst/>
            </a:prstGeom>
          </p:spPr>
          <p:txBody>
            <a:bodyPr lIns="0" tIns="0" rIns="0" bIns="0" rtlCol="0" anchor="t"/>
            <a:lstStyle/>
            <a:p>
              <a:pPr algn="ctr">
                <a:lnSpc>
                  <a:spcPts val="62640"/>
                </a:lnSpc>
              </a:pPr>
              <a:r>
                <a:rPr lang="en-US" sz="52200" b="1">
                  <a:solidFill>
                    <a:srgbClr val="FFFFFF"/>
                  </a:solidFill>
                  <a:latin typeface="Montserrat Bold"/>
                  <a:ea typeface="Montserrat Bold"/>
                  <a:cs typeface="Montserrat Bold"/>
                  <a:sym typeface="Montserrat Bold"/>
                </a:rPr>
                <a:t>5</a:t>
              </a:r>
            </a:p>
          </p:txBody>
        </p:sp>
      </p:grpSp>
      <p:sp>
        <p:nvSpPr>
          <p:cNvPr id="6" name="Freeform 6"/>
          <p:cNvSpPr/>
          <p:nvPr/>
        </p:nvSpPr>
        <p:spPr>
          <a:xfrm rot="5400000">
            <a:off x="8990215" y="810330"/>
            <a:ext cx="8541900" cy="8666340"/>
          </a:xfrm>
          <a:custGeom>
            <a:avLst/>
            <a:gdLst/>
            <a:ahLst/>
            <a:cxnLst/>
            <a:rect l="l" t="t" r="r" b="b"/>
            <a:pathLst>
              <a:path w="8541900" h="8666340">
                <a:moveTo>
                  <a:pt x="0" y="0"/>
                </a:moveTo>
                <a:lnTo>
                  <a:pt x="8541901" y="0"/>
                </a:lnTo>
                <a:lnTo>
                  <a:pt x="8541901"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a:stretch>
          </a:blipFill>
        </p:spPr>
      </p:sp>
      <p:grpSp>
        <p:nvGrpSpPr>
          <p:cNvPr id="7" name="Group 7"/>
          <p:cNvGrpSpPr/>
          <p:nvPr/>
        </p:nvGrpSpPr>
        <p:grpSpPr>
          <a:xfrm>
            <a:off x="-263596" y="1242983"/>
            <a:ext cx="5354920" cy="8171468"/>
            <a:chOff x="0" y="0"/>
            <a:chExt cx="7139894" cy="10895290"/>
          </a:xfrm>
        </p:grpSpPr>
        <p:sp>
          <p:nvSpPr>
            <p:cNvPr id="8" name="Freeform 8"/>
            <p:cNvSpPr/>
            <p:nvPr/>
          </p:nvSpPr>
          <p:spPr>
            <a:xfrm>
              <a:off x="0" y="0"/>
              <a:ext cx="7139894" cy="10895290"/>
            </a:xfrm>
            <a:custGeom>
              <a:avLst/>
              <a:gdLst/>
              <a:ahLst/>
              <a:cxnLst/>
              <a:rect l="l" t="t" r="r" b="b"/>
              <a:pathLst>
                <a:path w="7139894" h="10895290">
                  <a:moveTo>
                    <a:pt x="0" y="0"/>
                  </a:moveTo>
                  <a:lnTo>
                    <a:pt x="7139894" y="0"/>
                  </a:lnTo>
                  <a:lnTo>
                    <a:pt x="7139894" y="10895290"/>
                  </a:lnTo>
                  <a:lnTo>
                    <a:pt x="0" y="10895290"/>
                  </a:lnTo>
                  <a:close/>
                </a:path>
              </a:pathLst>
            </a:custGeom>
            <a:solidFill>
              <a:srgbClr val="000000">
                <a:alpha val="0"/>
              </a:srgbClr>
            </a:solidFill>
          </p:spPr>
        </p:sp>
        <p:sp>
          <p:nvSpPr>
            <p:cNvPr id="9" name="TextBox 9"/>
            <p:cNvSpPr txBox="1"/>
            <p:nvPr/>
          </p:nvSpPr>
          <p:spPr>
            <a:xfrm>
              <a:off x="0" y="9525"/>
              <a:ext cx="7139894" cy="10885765"/>
            </a:xfrm>
            <a:prstGeom prst="rect">
              <a:avLst/>
            </a:prstGeom>
          </p:spPr>
          <p:txBody>
            <a:bodyPr lIns="0" tIns="0" rIns="0" bIns="0" rtlCol="0" anchor="t"/>
            <a:lstStyle/>
            <a:p>
              <a:pPr algn="ctr">
                <a:lnSpc>
                  <a:spcPts val="62640"/>
                </a:lnSpc>
              </a:pPr>
              <a:r>
                <a:rPr lang="en-US" sz="52200" b="1">
                  <a:solidFill>
                    <a:srgbClr val="FFFFFF"/>
                  </a:solidFill>
                  <a:latin typeface="Montserrat Bold"/>
                  <a:ea typeface="Montserrat Bold"/>
                  <a:cs typeface="Montserrat Bold"/>
                  <a:sym typeface="Montserrat Bold"/>
                </a:rPr>
                <a:t>0</a:t>
              </a:r>
            </a:p>
          </p:txBody>
        </p:sp>
      </p:grpSp>
      <p:sp>
        <p:nvSpPr>
          <p:cNvPr id="10" name="Freeform 10"/>
          <p:cNvSpPr/>
          <p:nvPr/>
        </p:nvSpPr>
        <p:spPr>
          <a:xfrm rot="5400000">
            <a:off x="2832861" y="810330"/>
            <a:ext cx="8541900" cy="8666340"/>
          </a:xfrm>
          <a:custGeom>
            <a:avLst/>
            <a:gdLst/>
            <a:ahLst/>
            <a:cxnLst/>
            <a:rect l="l" t="t" r="r" b="b"/>
            <a:pathLst>
              <a:path w="8541900" h="8666340">
                <a:moveTo>
                  <a:pt x="0" y="0"/>
                </a:moveTo>
                <a:lnTo>
                  <a:pt x="8541900" y="0"/>
                </a:lnTo>
                <a:lnTo>
                  <a:pt x="8541900"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a:stretch>
          </a:blipFill>
        </p:spPr>
      </p:sp>
      <p:sp>
        <p:nvSpPr>
          <p:cNvPr id="11" name="TextBox 11"/>
          <p:cNvSpPr txBox="1"/>
          <p:nvPr/>
        </p:nvSpPr>
        <p:spPr>
          <a:xfrm>
            <a:off x="4226105" y="3860748"/>
            <a:ext cx="9835790" cy="2432153"/>
          </a:xfrm>
          <a:prstGeom prst="rect">
            <a:avLst/>
          </a:prstGeom>
        </p:spPr>
        <p:txBody>
          <a:bodyPr lIns="0" tIns="0" rIns="0" bIns="0" rtlCol="0" anchor="t">
            <a:spAutoFit/>
          </a:bodyPr>
          <a:lstStyle/>
          <a:p>
            <a:pPr algn="ctr">
              <a:lnSpc>
                <a:spcPts val="9794"/>
              </a:lnSpc>
            </a:pPr>
            <a:r>
              <a:rPr lang="en-US" sz="6995" b="1">
                <a:solidFill>
                  <a:srgbClr val="FFFFFF"/>
                </a:solidFill>
                <a:latin typeface="Montserrat Bold"/>
                <a:ea typeface="Montserrat Bold"/>
                <a:cs typeface="Montserrat Bold"/>
                <a:sym typeface="Montserrat Bold"/>
              </a:rPr>
              <a:t>THỜI GIAN VÀ </a:t>
            </a:r>
          </a:p>
          <a:p>
            <a:pPr marL="0" lvl="0" indent="0" algn="ctr">
              <a:lnSpc>
                <a:spcPts val="9794"/>
              </a:lnSpc>
              <a:spcBef>
                <a:spcPct val="0"/>
              </a:spcBef>
            </a:pPr>
            <a:r>
              <a:rPr lang="en-US" sz="6995" b="1">
                <a:solidFill>
                  <a:srgbClr val="FFFFFF"/>
                </a:solidFill>
                <a:latin typeface="Montserrat Bold"/>
                <a:ea typeface="Montserrat Bold"/>
                <a:cs typeface="Montserrat Bold"/>
                <a:sym typeface="Montserrat Bold"/>
              </a:rPr>
              <a:t>CÁC MỐC CHÍNH</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sp>
        <p:nvSpPr>
          <p:cNvPr id="3" name="Freeform 3"/>
          <p:cNvSpPr/>
          <p:nvPr/>
        </p:nvSpPr>
        <p:spPr>
          <a:xfrm rot="-1802037">
            <a:off x="16182614" y="4919303"/>
            <a:ext cx="5561682" cy="4550467"/>
          </a:xfrm>
          <a:custGeom>
            <a:avLst/>
            <a:gdLst/>
            <a:ahLst/>
            <a:cxnLst/>
            <a:rect l="l" t="t" r="r" b="b"/>
            <a:pathLst>
              <a:path w="5561682" h="4550467">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12985570" y="-2263645"/>
            <a:ext cx="18101005" cy="5071697"/>
          </a:xfrm>
          <a:custGeom>
            <a:avLst/>
            <a:gdLst/>
            <a:ahLst/>
            <a:cxnLst/>
            <a:rect l="l" t="t" r="r" b="b"/>
            <a:pathLst>
              <a:path w="18101005" h="5071697">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642096" flipH="1">
            <a:off x="-2517334" y="2162976"/>
            <a:ext cx="3914681" cy="3202921"/>
          </a:xfrm>
          <a:custGeom>
            <a:avLst/>
            <a:gdLst/>
            <a:ahLst/>
            <a:cxnLst/>
            <a:rect l="l" t="t" r="r" b="b"/>
            <a:pathLst>
              <a:path w="3914681" h="320292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6" name="Group 6"/>
          <p:cNvGrpSpPr/>
          <p:nvPr/>
        </p:nvGrpSpPr>
        <p:grpSpPr>
          <a:xfrm>
            <a:off x="1028700" y="1028700"/>
            <a:ext cx="16230600" cy="8229600"/>
            <a:chOff x="0" y="0"/>
            <a:chExt cx="4274726" cy="2167467"/>
          </a:xfrm>
        </p:grpSpPr>
        <p:sp>
          <p:nvSpPr>
            <p:cNvPr id="7" name="Freeform 7"/>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id="8" name="TextBox 8"/>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6230600" y="0"/>
            <a:ext cx="1474915" cy="2009790"/>
            <a:chOff x="0" y="0"/>
            <a:chExt cx="660400" cy="899893"/>
          </a:xfrm>
        </p:grpSpPr>
        <p:sp>
          <p:nvSpPr>
            <p:cNvPr id="10" name="Freeform 10"/>
            <p:cNvSpPr/>
            <p:nvPr/>
          </p:nvSpPr>
          <p:spPr>
            <a:xfrm>
              <a:off x="0" y="0"/>
              <a:ext cx="660400" cy="899893"/>
            </a:xfrm>
            <a:custGeom>
              <a:avLst/>
              <a:gdLst/>
              <a:ahLst/>
              <a:cxnLst/>
              <a:rect l="l" t="t" r="r" b="b"/>
              <a:pathLst>
                <a:path w="660400" h="899893">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id="11" name="TextBox 11"/>
            <p:cNvSpPr txBox="1"/>
            <p:nvPr/>
          </p:nvSpPr>
          <p:spPr>
            <a:xfrm>
              <a:off x="0" y="47625"/>
              <a:ext cx="660400" cy="725268"/>
            </a:xfrm>
            <a:prstGeom prst="rect">
              <a:avLst/>
            </a:prstGeom>
          </p:spPr>
          <p:txBody>
            <a:bodyPr lIns="50800" tIns="50800" rIns="50800" bIns="50800" rtlCol="0" anchor="ctr"/>
            <a:lstStyle/>
            <a:p>
              <a:pPr algn="ctr">
                <a:lnSpc>
                  <a:spcPts val="2199"/>
                </a:lnSpc>
              </a:pPr>
              <a:endParaRPr/>
            </a:p>
          </p:txBody>
        </p:sp>
      </p:grpSp>
      <p:sp>
        <p:nvSpPr>
          <p:cNvPr id="12" name="Freeform 12"/>
          <p:cNvSpPr/>
          <p:nvPr/>
        </p:nvSpPr>
        <p:spPr>
          <a:xfrm>
            <a:off x="13123706" y="8121980"/>
            <a:ext cx="15228992" cy="4266991"/>
          </a:xfrm>
          <a:custGeom>
            <a:avLst/>
            <a:gdLst/>
            <a:ahLst/>
            <a:cxnLst/>
            <a:rect l="l" t="t" r="r" b="b"/>
            <a:pathLst>
              <a:path w="15228992" h="4266991">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Freeform 13"/>
          <p:cNvSpPr/>
          <p:nvPr/>
        </p:nvSpPr>
        <p:spPr>
          <a:xfrm>
            <a:off x="1414585" y="1462576"/>
            <a:ext cx="6755918" cy="986265"/>
          </a:xfrm>
          <a:custGeom>
            <a:avLst/>
            <a:gdLst/>
            <a:ahLst/>
            <a:cxnLst/>
            <a:rect l="l" t="t" r="r" b="b"/>
            <a:pathLst>
              <a:path w="6755918" h="986265">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4" name="TextBox 14"/>
          <p:cNvSpPr txBox="1"/>
          <p:nvPr/>
        </p:nvSpPr>
        <p:spPr>
          <a:xfrm>
            <a:off x="2457508" y="1836401"/>
            <a:ext cx="5712995" cy="362440"/>
          </a:xfrm>
          <a:prstGeom prst="rect">
            <a:avLst/>
          </a:prstGeom>
        </p:spPr>
        <p:txBody>
          <a:bodyPr lIns="0" tIns="0" rIns="0" bIns="0" rtlCol="0" anchor="t">
            <a:spAutoFit/>
          </a:bodyPr>
          <a:lstStyle/>
          <a:p>
            <a:pPr algn="l">
              <a:lnSpc>
                <a:spcPts val="2557"/>
              </a:lnSpc>
            </a:pPr>
            <a:r>
              <a:rPr lang="en-US" sz="3197" b="1">
                <a:solidFill>
                  <a:srgbClr val="FFFFFF"/>
                </a:solidFill>
                <a:latin typeface="Montserrat Bold"/>
                <a:ea typeface="Montserrat Bold"/>
                <a:cs typeface="Montserrat Bold"/>
                <a:sym typeface="Montserrat Bold"/>
              </a:rPr>
              <a:t>LỘ TRÌNH THỰC HIỆN</a:t>
            </a:r>
          </a:p>
        </p:txBody>
      </p:sp>
      <p:sp>
        <p:nvSpPr>
          <p:cNvPr id="15" name="TextBox 15"/>
          <p:cNvSpPr txBox="1"/>
          <p:nvPr/>
        </p:nvSpPr>
        <p:spPr>
          <a:xfrm>
            <a:off x="1773834" y="1663044"/>
            <a:ext cx="241895" cy="537845"/>
          </a:xfrm>
          <a:prstGeom prst="rect">
            <a:avLst/>
          </a:prstGeom>
        </p:spPr>
        <p:txBody>
          <a:bodyPr lIns="0" tIns="0" rIns="0" bIns="0" rtlCol="0" anchor="t">
            <a:spAutoFit/>
          </a:bodyPr>
          <a:lstStyle/>
          <a:p>
            <a:pPr algn="ctr">
              <a:lnSpc>
                <a:spcPts val="4480"/>
              </a:lnSpc>
              <a:spcBef>
                <a:spcPct val="0"/>
              </a:spcBef>
            </a:pPr>
            <a:r>
              <a:rPr lang="en-US" sz="3200" b="1">
                <a:solidFill>
                  <a:srgbClr val="FFFFFF"/>
                </a:solidFill>
                <a:latin typeface="Montserrat Bold"/>
                <a:ea typeface="Montserrat Bold"/>
                <a:cs typeface="Montserrat Bold"/>
                <a:sym typeface="Montserrat Bold"/>
              </a:rPr>
              <a:t>5</a:t>
            </a:r>
          </a:p>
        </p:txBody>
      </p:sp>
      <p:graphicFrame>
        <p:nvGraphicFramePr>
          <p:cNvPr id="16" name="Table 16"/>
          <p:cNvGraphicFramePr>
            <a:graphicFrameLocks noGrp="1"/>
          </p:cNvGraphicFramePr>
          <p:nvPr>
            <p:extLst>
              <p:ext uri="{D42A27DB-BD31-4B8C-83A1-F6EECF244321}">
                <p14:modId xmlns:p14="http://schemas.microsoft.com/office/powerpoint/2010/main" val="3945874404"/>
              </p:ext>
            </p:extLst>
          </p:nvPr>
        </p:nvGraphicFramePr>
        <p:xfrm>
          <a:off x="2457508" y="2490391"/>
          <a:ext cx="12901548" cy="6460336"/>
        </p:xfrm>
        <a:graphic>
          <a:graphicData uri="http://schemas.openxmlformats.org/drawingml/2006/table">
            <a:tbl>
              <a:tblPr/>
              <a:tblGrid>
                <a:gridCol w="4300516">
                  <a:extLst>
                    <a:ext uri="{9D8B030D-6E8A-4147-A177-3AD203B41FA5}">
                      <a16:colId xmlns:a16="http://schemas.microsoft.com/office/drawing/2014/main" val="20000"/>
                    </a:ext>
                  </a:extLst>
                </a:gridCol>
                <a:gridCol w="4300516">
                  <a:extLst>
                    <a:ext uri="{9D8B030D-6E8A-4147-A177-3AD203B41FA5}">
                      <a16:colId xmlns:a16="http://schemas.microsoft.com/office/drawing/2014/main" val="20001"/>
                    </a:ext>
                  </a:extLst>
                </a:gridCol>
                <a:gridCol w="4300516">
                  <a:extLst>
                    <a:ext uri="{9D8B030D-6E8A-4147-A177-3AD203B41FA5}">
                      <a16:colId xmlns:a16="http://schemas.microsoft.com/office/drawing/2014/main" val="20002"/>
                    </a:ext>
                  </a:extLst>
                </a:gridCol>
              </a:tblGrid>
              <a:tr h="939488">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Giai đoạn</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Thời gian</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Nội dung</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extLst>
                  <a:ext uri="{0D108BD9-81ED-4DB2-BD59-A6C34878D82A}">
                    <a16:rowId xmlns:a16="http://schemas.microsoft.com/office/drawing/2014/main" val="10000"/>
                  </a:ext>
                </a:extLst>
              </a:tr>
              <a:tr h="1374143">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Giai đoạn 1</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a:solidFill>
                            <a:srgbClr val="000000"/>
                          </a:solidFill>
                          <a:latin typeface="Montserrat"/>
                          <a:ea typeface="Montserrat"/>
                          <a:cs typeface="Montserrat"/>
                          <a:sym typeface="Montserrat"/>
                        </a:rPr>
                        <a:t>Tuần 1</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a:solidFill>
                            <a:srgbClr val="000000"/>
                          </a:solidFill>
                          <a:latin typeface="Montserrat"/>
                          <a:ea typeface="Montserrat"/>
                          <a:cs typeface="Montserrat"/>
                          <a:sym typeface="Montserrat"/>
                        </a:rPr>
                        <a:t>Phân tích yêu cầu đề tài </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extLst>
                  <a:ext uri="{0D108BD9-81ED-4DB2-BD59-A6C34878D82A}">
                    <a16:rowId xmlns:a16="http://schemas.microsoft.com/office/drawing/2014/main" val="10001"/>
                  </a:ext>
                </a:extLst>
              </a:tr>
              <a:tr h="1382235">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Giai đoạn 2</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a:solidFill>
                            <a:srgbClr val="000000"/>
                          </a:solidFill>
                          <a:latin typeface="Montserrat"/>
                          <a:ea typeface="Montserrat"/>
                          <a:cs typeface="Montserrat"/>
                          <a:sym typeface="Montserrat"/>
                        </a:rPr>
                        <a:t>Tuần 2</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a:solidFill>
                            <a:srgbClr val="000000"/>
                          </a:solidFill>
                          <a:latin typeface="Montserrat"/>
                          <a:ea typeface="Montserrat"/>
                          <a:cs typeface="Montserrat"/>
                          <a:sym typeface="Montserrat"/>
                        </a:rPr>
                        <a:t>Thiết kế hệ thống + Cài đặt môi trường thử nghiệm</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extLst>
                  <a:ext uri="{0D108BD9-81ED-4DB2-BD59-A6C34878D82A}">
                    <a16:rowId xmlns:a16="http://schemas.microsoft.com/office/drawing/2014/main" val="10002"/>
                  </a:ext>
                </a:extLst>
              </a:tr>
              <a:tr h="1382235">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Giai đoạn 3</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a:solidFill>
                            <a:srgbClr val="000000"/>
                          </a:solidFill>
                          <a:latin typeface="Montserrat"/>
                          <a:ea typeface="Montserrat"/>
                          <a:cs typeface="Montserrat"/>
                          <a:sym typeface="Montserrat"/>
                        </a:rPr>
                        <a:t>Tuần 3</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a:solidFill>
                            <a:srgbClr val="000000"/>
                          </a:solidFill>
                          <a:latin typeface="Montserrat"/>
                          <a:ea typeface="Montserrat"/>
                          <a:cs typeface="Montserrat"/>
                          <a:sym typeface="Montserrat"/>
                        </a:rPr>
                        <a:t>Áp dụng mã hóa, phân quyền truy cập</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extLst>
                  <a:ext uri="{0D108BD9-81ED-4DB2-BD59-A6C34878D82A}">
                    <a16:rowId xmlns:a16="http://schemas.microsoft.com/office/drawing/2014/main" val="10003"/>
                  </a:ext>
                </a:extLst>
              </a:tr>
              <a:tr h="1382235">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Giai đoạn 4</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a:solidFill>
                            <a:srgbClr val="000000"/>
                          </a:solidFill>
                          <a:latin typeface="Montserrat"/>
                          <a:ea typeface="Montserrat"/>
                          <a:cs typeface="Montserrat"/>
                          <a:sym typeface="Montserrat"/>
                        </a:rPr>
                        <a:t>Tuần 4</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dirty="0" err="1">
                          <a:solidFill>
                            <a:srgbClr val="000000"/>
                          </a:solidFill>
                          <a:latin typeface="Montserrat"/>
                          <a:ea typeface="Montserrat"/>
                          <a:cs typeface="Montserrat"/>
                          <a:sym typeface="Montserrat"/>
                        </a:rPr>
                        <a:t>Thực</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hiện</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kiểm</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thử</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bảo</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mật</a:t>
                      </a:r>
                      <a:r>
                        <a:rPr lang="en-US" sz="2199" dirty="0">
                          <a:solidFill>
                            <a:srgbClr val="000000"/>
                          </a:solidFill>
                          <a:latin typeface="Montserrat"/>
                          <a:ea typeface="Montserrat"/>
                          <a:cs typeface="Montserrat"/>
                          <a:sym typeface="Montserrat"/>
                        </a:rPr>
                        <a:t> + </a:t>
                      </a:r>
                      <a:r>
                        <a:rPr lang="en-US" sz="2199" dirty="0" err="1">
                          <a:solidFill>
                            <a:srgbClr val="000000"/>
                          </a:solidFill>
                          <a:latin typeface="Montserrat"/>
                          <a:ea typeface="Montserrat"/>
                          <a:cs typeface="Montserrat"/>
                          <a:sym typeface="Montserrat"/>
                        </a:rPr>
                        <a:t>ghi</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nhận</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kết</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quả</a:t>
                      </a:r>
                      <a:endParaRPr lang="en-US" sz="1100" dirty="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extLst>
                  <a:ext uri="{0D108BD9-81ED-4DB2-BD59-A6C34878D82A}">
                    <a16:rowId xmlns:a16="http://schemas.microsoft.com/office/drawing/2014/main" val="10004"/>
                  </a:ext>
                </a:extLst>
              </a:tr>
            </a:tbl>
          </a:graphicData>
        </a:graphic>
      </p:graphicFrame>
      <p:sp>
        <p:nvSpPr>
          <p:cNvPr id="17" name="Freeform 17"/>
          <p:cNvSpPr/>
          <p:nvPr/>
        </p:nvSpPr>
        <p:spPr>
          <a:xfrm>
            <a:off x="16339747" y="651470"/>
            <a:ext cx="1256621" cy="706849"/>
          </a:xfrm>
          <a:custGeom>
            <a:avLst/>
            <a:gdLst/>
            <a:ahLst/>
            <a:cxnLst/>
            <a:rect l="l" t="t" r="r" b="b"/>
            <a:pathLst>
              <a:path w="1256621" h="706849">
                <a:moveTo>
                  <a:pt x="0" y="0"/>
                </a:moveTo>
                <a:lnTo>
                  <a:pt x="1256621" y="0"/>
                </a:lnTo>
                <a:lnTo>
                  <a:pt x="1256621" y="706850"/>
                </a:lnTo>
                <a:lnTo>
                  <a:pt x="0" y="706850"/>
                </a:lnTo>
                <a:lnTo>
                  <a:pt x="0" y="0"/>
                </a:lnTo>
                <a:close/>
              </a:path>
            </a:pathLst>
          </a:custGeom>
          <a:blipFill>
            <a:blip r:embed="rId11"/>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grpSp>
        <p:nvGrpSpPr>
          <p:cNvPr id="3" name="Group 3"/>
          <p:cNvGrpSpPr/>
          <p:nvPr/>
        </p:nvGrpSpPr>
        <p:grpSpPr>
          <a:xfrm>
            <a:off x="1028700" y="1028700"/>
            <a:ext cx="16230600" cy="8229600"/>
            <a:chOff x="0" y="0"/>
            <a:chExt cx="4274726" cy="2167467"/>
          </a:xfrm>
        </p:grpSpPr>
        <p:sp>
          <p:nvSpPr>
            <p:cNvPr id="4" name="Freeform 4"/>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id="5" name="TextBox 5"/>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6230600" y="0"/>
            <a:ext cx="1474915" cy="2009790"/>
            <a:chOff x="0" y="0"/>
            <a:chExt cx="660400" cy="899893"/>
          </a:xfrm>
        </p:grpSpPr>
        <p:sp>
          <p:nvSpPr>
            <p:cNvPr id="7" name="Freeform 7"/>
            <p:cNvSpPr/>
            <p:nvPr/>
          </p:nvSpPr>
          <p:spPr>
            <a:xfrm>
              <a:off x="0" y="0"/>
              <a:ext cx="660400" cy="899893"/>
            </a:xfrm>
            <a:custGeom>
              <a:avLst/>
              <a:gdLst/>
              <a:ahLst/>
              <a:cxnLst/>
              <a:rect l="l" t="t" r="r" b="b"/>
              <a:pathLst>
                <a:path w="660400" h="899893">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id="8" name="TextBox 8"/>
            <p:cNvSpPr txBox="1"/>
            <p:nvPr/>
          </p:nvSpPr>
          <p:spPr>
            <a:xfrm>
              <a:off x="0" y="47625"/>
              <a:ext cx="660400" cy="725268"/>
            </a:xfrm>
            <a:prstGeom prst="rect">
              <a:avLst/>
            </a:prstGeom>
          </p:spPr>
          <p:txBody>
            <a:bodyPr lIns="50800" tIns="50800" rIns="50800" bIns="50800" rtlCol="0" anchor="ctr"/>
            <a:lstStyle/>
            <a:p>
              <a:pPr algn="ctr">
                <a:lnSpc>
                  <a:spcPts val="2199"/>
                </a:lnSpc>
              </a:pPr>
              <a:endParaRPr/>
            </a:p>
          </p:txBody>
        </p:sp>
      </p:grpSp>
      <p:sp>
        <p:nvSpPr>
          <p:cNvPr id="9" name="Freeform 9"/>
          <p:cNvSpPr/>
          <p:nvPr/>
        </p:nvSpPr>
        <p:spPr>
          <a:xfrm flipH="1" flipV="1">
            <a:off x="-12985570" y="-2263645"/>
            <a:ext cx="18101005" cy="5071697"/>
          </a:xfrm>
          <a:custGeom>
            <a:avLst/>
            <a:gdLst/>
            <a:ahLst/>
            <a:cxnLst/>
            <a:rect l="l" t="t" r="r" b="b"/>
            <a:pathLst>
              <a:path w="18101005" h="5071697">
                <a:moveTo>
                  <a:pt x="18101005" y="5071697"/>
                </a:moveTo>
                <a:lnTo>
                  <a:pt x="0" y="5071697"/>
                </a:lnTo>
                <a:lnTo>
                  <a:pt x="0" y="0"/>
                </a:lnTo>
                <a:lnTo>
                  <a:pt x="18101005" y="0"/>
                </a:lnTo>
                <a:lnTo>
                  <a:pt x="18101005" y="5071697"/>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0" name="Freeform 10"/>
          <p:cNvSpPr/>
          <p:nvPr/>
        </p:nvSpPr>
        <p:spPr>
          <a:xfrm rot="-642096" flipH="1">
            <a:off x="-2517334" y="2162976"/>
            <a:ext cx="3914681" cy="3202921"/>
          </a:xfrm>
          <a:custGeom>
            <a:avLst/>
            <a:gdLst/>
            <a:ahLst/>
            <a:cxnLst/>
            <a:rect l="l" t="t" r="r" b="b"/>
            <a:pathLst>
              <a:path w="3914681" h="3202921">
                <a:moveTo>
                  <a:pt x="3914680" y="0"/>
                </a:moveTo>
                <a:lnTo>
                  <a:pt x="0" y="0"/>
                </a:lnTo>
                <a:lnTo>
                  <a:pt x="0" y="3202921"/>
                </a:lnTo>
                <a:lnTo>
                  <a:pt x="3914680" y="3202921"/>
                </a:lnTo>
                <a:lnTo>
                  <a:pt x="391468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1" name="Freeform 11"/>
          <p:cNvSpPr/>
          <p:nvPr/>
        </p:nvSpPr>
        <p:spPr>
          <a:xfrm>
            <a:off x="13123706" y="8121980"/>
            <a:ext cx="15228992" cy="4266991"/>
          </a:xfrm>
          <a:custGeom>
            <a:avLst/>
            <a:gdLst/>
            <a:ahLst/>
            <a:cxnLst/>
            <a:rect l="l" t="t" r="r" b="b"/>
            <a:pathLst>
              <a:path w="15228992" h="4266991">
                <a:moveTo>
                  <a:pt x="0" y="0"/>
                </a:moveTo>
                <a:lnTo>
                  <a:pt x="15228992" y="0"/>
                </a:lnTo>
                <a:lnTo>
                  <a:pt x="15228992" y="4266991"/>
                </a:lnTo>
                <a:lnTo>
                  <a:pt x="0" y="426699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2" name="Freeform 12"/>
          <p:cNvSpPr/>
          <p:nvPr/>
        </p:nvSpPr>
        <p:spPr>
          <a:xfrm rot="-1802037">
            <a:off x="16182614" y="4919303"/>
            <a:ext cx="5561682" cy="4550467"/>
          </a:xfrm>
          <a:custGeom>
            <a:avLst/>
            <a:gdLst/>
            <a:ahLst/>
            <a:cxnLst/>
            <a:rect l="l" t="t" r="r" b="b"/>
            <a:pathLst>
              <a:path w="5561682" h="4550467">
                <a:moveTo>
                  <a:pt x="0" y="0"/>
                </a:moveTo>
                <a:lnTo>
                  <a:pt x="5561682" y="0"/>
                </a:lnTo>
                <a:lnTo>
                  <a:pt x="5561682" y="4550467"/>
                </a:lnTo>
                <a:lnTo>
                  <a:pt x="0" y="4550467"/>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3" name="Freeform 13"/>
          <p:cNvSpPr/>
          <p:nvPr/>
        </p:nvSpPr>
        <p:spPr>
          <a:xfrm>
            <a:off x="16339747" y="651470"/>
            <a:ext cx="1256621" cy="706849"/>
          </a:xfrm>
          <a:custGeom>
            <a:avLst/>
            <a:gdLst/>
            <a:ahLst/>
            <a:cxnLst/>
            <a:rect l="l" t="t" r="r" b="b"/>
            <a:pathLst>
              <a:path w="1256621" h="706849">
                <a:moveTo>
                  <a:pt x="0" y="0"/>
                </a:moveTo>
                <a:lnTo>
                  <a:pt x="1256621" y="0"/>
                </a:lnTo>
                <a:lnTo>
                  <a:pt x="1256621" y="706850"/>
                </a:lnTo>
                <a:lnTo>
                  <a:pt x="0" y="706850"/>
                </a:lnTo>
                <a:lnTo>
                  <a:pt x="0" y="0"/>
                </a:lnTo>
                <a:close/>
              </a:path>
            </a:pathLst>
          </a:custGeom>
          <a:blipFill>
            <a:blip r:embed="rId9"/>
            <a:stretch>
              <a:fillRect/>
            </a:stretch>
          </a:blipFill>
        </p:spPr>
      </p:sp>
      <p:sp>
        <p:nvSpPr>
          <p:cNvPr id="14" name="TextBox 14"/>
          <p:cNvSpPr txBox="1"/>
          <p:nvPr/>
        </p:nvSpPr>
        <p:spPr>
          <a:xfrm>
            <a:off x="6532609" y="2547817"/>
            <a:ext cx="5222781" cy="754380"/>
          </a:xfrm>
          <a:prstGeom prst="rect">
            <a:avLst/>
          </a:prstGeom>
        </p:spPr>
        <p:txBody>
          <a:bodyPr lIns="0" tIns="0" rIns="0" bIns="0" rtlCol="0" anchor="t">
            <a:spAutoFit/>
          </a:bodyPr>
          <a:lstStyle/>
          <a:p>
            <a:pPr algn="ctr">
              <a:lnSpc>
                <a:spcPts val="5280"/>
              </a:lnSpc>
            </a:pPr>
            <a:r>
              <a:rPr lang="en-US" sz="6600" b="1">
                <a:solidFill>
                  <a:srgbClr val="383C5B"/>
                </a:solidFill>
                <a:latin typeface="Montserrat Heavy"/>
                <a:ea typeface="Montserrat Heavy"/>
                <a:cs typeface="Montserrat Heavy"/>
                <a:sym typeface="Montserrat Heavy"/>
              </a:rPr>
              <a:t>DANH MỤC</a:t>
            </a:r>
          </a:p>
        </p:txBody>
      </p:sp>
      <p:sp>
        <p:nvSpPr>
          <p:cNvPr id="15" name="TextBox 15"/>
          <p:cNvSpPr txBox="1"/>
          <p:nvPr/>
        </p:nvSpPr>
        <p:spPr>
          <a:xfrm>
            <a:off x="2791844" y="3997531"/>
            <a:ext cx="6128598" cy="2734945"/>
          </a:xfrm>
          <a:prstGeom prst="rect">
            <a:avLst/>
          </a:prstGeom>
        </p:spPr>
        <p:txBody>
          <a:bodyPr lIns="0" tIns="0" rIns="0" bIns="0" rtlCol="0" anchor="t">
            <a:spAutoFit/>
          </a:bodyPr>
          <a:lstStyle/>
          <a:p>
            <a:pPr algn="l">
              <a:lnSpc>
                <a:spcPts val="5599"/>
              </a:lnSpc>
            </a:pPr>
            <a:r>
              <a:rPr lang="en-US" sz="2799" b="1">
                <a:solidFill>
                  <a:srgbClr val="383C5B"/>
                </a:solidFill>
                <a:latin typeface="Montserrat Bold"/>
                <a:ea typeface="Montserrat Bold"/>
                <a:cs typeface="Montserrat Bold"/>
                <a:sym typeface="Montserrat Bold"/>
              </a:rPr>
              <a:t>1. Tóm tắt đề tài</a:t>
            </a:r>
          </a:p>
          <a:p>
            <a:pPr algn="l">
              <a:lnSpc>
                <a:spcPts val="5599"/>
              </a:lnSpc>
            </a:pPr>
            <a:r>
              <a:rPr lang="en-US" sz="2799" b="1">
                <a:solidFill>
                  <a:srgbClr val="383C5B"/>
                </a:solidFill>
                <a:latin typeface="Montserrat Bold"/>
                <a:ea typeface="Montserrat Bold"/>
                <a:cs typeface="Montserrat Bold"/>
                <a:sym typeface="Montserrat Bold"/>
              </a:rPr>
              <a:t>2. Phát biểu vấn đề</a:t>
            </a:r>
          </a:p>
          <a:p>
            <a:pPr algn="l">
              <a:lnSpc>
                <a:spcPts val="5599"/>
              </a:lnSpc>
            </a:pPr>
            <a:r>
              <a:rPr lang="en-US" sz="2799" b="1">
                <a:solidFill>
                  <a:srgbClr val="383C5B"/>
                </a:solidFill>
                <a:latin typeface="Montserrat Bold"/>
                <a:ea typeface="Montserrat Bold"/>
                <a:cs typeface="Montserrat Bold"/>
                <a:sym typeface="Montserrat Bold"/>
              </a:rPr>
              <a:t>3. Kiến trúc giải pháp</a:t>
            </a:r>
          </a:p>
          <a:p>
            <a:pPr algn="l">
              <a:lnSpc>
                <a:spcPts val="5599"/>
              </a:lnSpc>
            </a:pPr>
            <a:r>
              <a:rPr lang="en-US" sz="2799" b="1">
                <a:solidFill>
                  <a:srgbClr val="383C5B"/>
                </a:solidFill>
                <a:latin typeface="Montserrat Bold"/>
                <a:ea typeface="Montserrat Bold"/>
                <a:cs typeface="Montserrat Bold"/>
                <a:sym typeface="Montserrat Bold"/>
              </a:rPr>
              <a:t>4. Triển khai kỹ thuật</a:t>
            </a:r>
          </a:p>
        </p:txBody>
      </p:sp>
      <p:sp>
        <p:nvSpPr>
          <p:cNvPr id="16" name="TextBox 16"/>
          <p:cNvSpPr txBox="1"/>
          <p:nvPr/>
        </p:nvSpPr>
        <p:spPr>
          <a:xfrm>
            <a:off x="9716075" y="3997531"/>
            <a:ext cx="5780081" cy="2734945"/>
          </a:xfrm>
          <a:prstGeom prst="rect">
            <a:avLst/>
          </a:prstGeom>
        </p:spPr>
        <p:txBody>
          <a:bodyPr lIns="0" tIns="0" rIns="0" bIns="0" rtlCol="0" anchor="t">
            <a:spAutoFit/>
          </a:bodyPr>
          <a:lstStyle/>
          <a:p>
            <a:pPr algn="l">
              <a:lnSpc>
                <a:spcPts val="5599"/>
              </a:lnSpc>
            </a:pPr>
            <a:r>
              <a:rPr lang="en-US" sz="2799" b="1">
                <a:solidFill>
                  <a:srgbClr val="383C5B"/>
                </a:solidFill>
                <a:latin typeface="Montserrat Bold"/>
                <a:ea typeface="Montserrat Bold"/>
                <a:cs typeface="Montserrat Bold"/>
                <a:sym typeface="Montserrat Bold"/>
              </a:rPr>
              <a:t>5. Thời gian và các mốc chính</a:t>
            </a:r>
          </a:p>
          <a:p>
            <a:pPr algn="l">
              <a:lnSpc>
                <a:spcPts val="5599"/>
              </a:lnSpc>
            </a:pPr>
            <a:r>
              <a:rPr lang="en-US" sz="2799" b="1">
                <a:solidFill>
                  <a:srgbClr val="383C5B"/>
                </a:solidFill>
                <a:latin typeface="Montserrat Bold"/>
                <a:ea typeface="Montserrat Bold"/>
                <a:cs typeface="Montserrat Bold"/>
                <a:sym typeface="Montserrat Bold"/>
              </a:rPr>
              <a:t>6. Chi phí </a:t>
            </a:r>
          </a:p>
          <a:p>
            <a:pPr algn="l">
              <a:lnSpc>
                <a:spcPts val="5599"/>
              </a:lnSpc>
            </a:pPr>
            <a:r>
              <a:rPr lang="en-US" sz="2799" b="1">
                <a:solidFill>
                  <a:srgbClr val="383C5B"/>
                </a:solidFill>
                <a:latin typeface="Montserrat Bold"/>
                <a:ea typeface="Montserrat Bold"/>
                <a:cs typeface="Montserrat Bold"/>
                <a:sym typeface="Montserrat Bold"/>
              </a:rPr>
              <a:t>7. Rủi ro</a:t>
            </a:r>
          </a:p>
          <a:p>
            <a:pPr algn="l">
              <a:lnSpc>
                <a:spcPts val="5599"/>
              </a:lnSpc>
            </a:pPr>
            <a:r>
              <a:rPr lang="en-US" sz="2799" b="1">
                <a:solidFill>
                  <a:srgbClr val="383C5B"/>
                </a:solidFill>
                <a:latin typeface="Montserrat Bold"/>
                <a:ea typeface="Montserrat Bold"/>
                <a:cs typeface="Montserrat Bold"/>
                <a:sym typeface="Montserrat Bold"/>
              </a:rPr>
              <a:t>8. Kết quả kỳ vọng</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sp>
        <p:nvSpPr>
          <p:cNvPr id="3" name="Freeform 3"/>
          <p:cNvSpPr/>
          <p:nvPr/>
        </p:nvSpPr>
        <p:spPr>
          <a:xfrm rot="-1802037">
            <a:off x="16182614" y="4919303"/>
            <a:ext cx="5561682" cy="4550467"/>
          </a:xfrm>
          <a:custGeom>
            <a:avLst/>
            <a:gdLst/>
            <a:ahLst/>
            <a:cxnLst/>
            <a:rect l="l" t="t" r="r" b="b"/>
            <a:pathLst>
              <a:path w="5561682" h="4550467">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12985570" y="-2263645"/>
            <a:ext cx="18101005" cy="5071697"/>
          </a:xfrm>
          <a:custGeom>
            <a:avLst/>
            <a:gdLst/>
            <a:ahLst/>
            <a:cxnLst/>
            <a:rect l="l" t="t" r="r" b="b"/>
            <a:pathLst>
              <a:path w="18101005" h="5071697">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642096" flipH="1">
            <a:off x="-2517334" y="2162976"/>
            <a:ext cx="3914681" cy="3202921"/>
          </a:xfrm>
          <a:custGeom>
            <a:avLst/>
            <a:gdLst/>
            <a:ahLst/>
            <a:cxnLst/>
            <a:rect l="l" t="t" r="r" b="b"/>
            <a:pathLst>
              <a:path w="3914681" h="320292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6" name="Group 6"/>
          <p:cNvGrpSpPr/>
          <p:nvPr/>
        </p:nvGrpSpPr>
        <p:grpSpPr>
          <a:xfrm>
            <a:off x="1028700" y="1028700"/>
            <a:ext cx="16230600" cy="8229600"/>
            <a:chOff x="0" y="0"/>
            <a:chExt cx="4274726" cy="2167467"/>
          </a:xfrm>
        </p:grpSpPr>
        <p:sp>
          <p:nvSpPr>
            <p:cNvPr id="7" name="Freeform 7"/>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id="8" name="TextBox 8"/>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6230600" y="0"/>
            <a:ext cx="1474915" cy="2009790"/>
            <a:chOff x="0" y="0"/>
            <a:chExt cx="660400" cy="899893"/>
          </a:xfrm>
        </p:grpSpPr>
        <p:sp>
          <p:nvSpPr>
            <p:cNvPr id="10" name="Freeform 10"/>
            <p:cNvSpPr/>
            <p:nvPr/>
          </p:nvSpPr>
          <p:spPr>
            <a:xfrm>
              <a:off x="0" y="0"/>
              <a:ext cx="660400" cy="899893"/>
            </a:xfrm>
            <a:custGeom>
              <a:avLst/>
              <a:gdLst/>
              <a:ahLst/>
              <a:cxnLst/>
              <a:rect l="l" t="t" r="r" b="b"/>
              <a:pathLst>
                <a:path w="660400" h="899893">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id="11" name="TextBox 11"/>
            <p:cNvSpPr txBox="1"/>
            <p:nvPr/>
          </p:nvSpPr>
          <p:spPr>
            <a:xfrm>
              <a:off x="0" y="47625"/>
              <a:ext cx="660400" cy="725268"/>
            </a:xfrm>
            <a:prstGeom prst="rect">
              <a:avLst/>
            </a:prstGeom>
          </p:spPr>
          <p:txBody>
            <a:bodyPr lIns="50800" tIns="50800" rIns="50800" bIns="50800" rtlCol="0" anchor="ctr"/>
            <a:lstStyle/>
            <a:p>
              <a:pPr algn="ctr">
                <a:lnSpc>
                  <a:spcPts val="2199"/>
                </a:lnSpc>
              </a:pPr>
              <a:endParaRPr/>
            </a:p>
          </p:txBody>
        </p:sp>
      </p:grpSp>
      <p:sp>
        <p:nvSpPr>
          <p:cNvPr id="12" name="Freeform 12"/>
          <p:cNvSpPr/>
          <p:nvPr/>
        </p:nvSpPr>
        <p:spPr>
          <a:xfrm>
            <a:off x="13123706" y="8121980"/>
            <a:ext cx="15228992" cy="4266991"/>
          </a:xfrm>
          <a:custGeom>
            <a:avLst/>
            <a:gdLst/>
            <a:ahLst/>
            <a:cxnLst/>
            <a:rect l="l" t="t" r="r" b="b"/>
            <a:pathLst>
              <a:path w="15228992" h="4266991">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Freeform 13"/>
          <p:cNvSpPr/>
          <p:nvPr/>
        </p:nvSpPr>
        <p:spPr>
          <a:xfrm>
            <a:off x="1414585" y="1462576"/>
            <a:ext cx="6755918" cy="986265"/>
          </a:xfrm>
          <a:custGeom>
            <a:avLst/>
            <a:gdLst/>
            <a:ahLst/>
            <a:cxnLst/>
            <a:rect l="l" t="t" r="r" b="b"/>
            <a:pathLst>
              <a:path w="6755918" h="986265">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4" name="TextBox 14"/>
          <p:cNvSpPr txBox="1"/>
          <p:nvPr/>
        </p:nvSpPr>
        <p:spPr>
          <a:xfrm>
            <a:off x="1660685" y="2687651"/>
            <a:ext cx="13361687" cy="4635500"/>
          </a:xfrm>
          <a:prstGeom prst="rect">
            <a:avLst/>
          </a:prstGeom>
        </p:spPr>
        <p:txBody>
          <a:bodyPr lIns="0" tIns="0" rIns="0" bIns="0" rtlCol="0" anchor="t">
            <a:spAutoFit/>
          </a:bodyPr>
          <a:lstStyle/>
          <a:p>
            <a:pPr algn="just">
              <a:lnSpc>
                <a:spcPts val="6249"/>
              </a:lnSpc>
            </a:pPr>
            <a:r>
              <a:rPr lang="en-US" sz="2499" b="1">
                <a:solidFill>
                  <a:srgbClr val="383C5B"/>
                </a:solidFill>
                <a:latin typeface="Montserrat Bold"/>
                <a:ea typeface="Montserrat Bold"/>
                <a:cs typeface="Montserrat Bold"/>
                <a:sym typeface="Montserrat Bold"/>
              </a:rPr>
              <a:t>Phụ thuộc (Dependencies)</a:t>
            </a:r>
          </a:p>
          <a:p>
            <a:pPr algn="just">
              <a:lnSpc>
                <a:spcPts val="6249"/>
              </a:lnSpc>
            </a:pPr>
            <a:r>
              <a:rPr lang="en-US" sz="2499" b="1">
                <a:solidFill>
                  <a:srgbClr val="383C5B"/>
                </a:solidFill>
                <a:latin typeface="Montserrat Bold"/>
                <a:ea typeface="Montserrat Bold"/>
                <a:cs typeface="Montserrat Bold"/>
                <a:sym typeface="Montserrat Bold"/>
              </a:rPr>
              <a:t>- Triển khai mã hóa phụ thuộc vào việc chọn được hệ quản trị CSDL hỗ trợ tốt (MySQL/Aurora)</a:t>
            </a:r>
          </a:p>
          <a:p>
            <a:pPr algn="just">
              <a:lnSpc>
                <a:spcPts val="6249"/>
              </a:lnSpc>
            </a:pPr>
            <a:r>
              <a:rPr lang="en-US" sz="2499" b="1">
                <a:solidFill>
                  <a:srgbClr val="383C5B"/>
                </a:solidFill>
                <a:latin typeface="Montserrat Bold"/>
                <a:ea typeface="Montserrat Bold"/>
                <a:cs typeface="Montserrat Bold"/>
                <a:sym typeface="Montserrat Bold"/>
              </a:rPr>
              <a:t>- Phân quyền cần có dữ liệu giả định và người dùng mẫu</a:t>
            </a:r>
          </a:p>
          <a:p>
            <a:pPr algn="just">
              <a:lnSpc>
                <a:spcPts val="6249"/>
              </a:lnSpc>
            </a:pPr>
            <a:r>
              <a:rPr lang="en-US" sz="2499" b="1">
                <a:solidFill>
                  <a:srgbClr val="383C5B"/>
                </a:solidFill>
                <a:latin typeface="Montserrat Bold"/>
                <a:ea typeface="Montserrat Bold"/>
                <a:cs typeface="Montserrat Bold"/>
                <a:sym typeface="Montserrat Bold"/>
              </a:rPr>
              <a:t>- AWS cần được tạo và cấp quyền trước khi thử nghiệm</a:t>
            </a:r>
          </a:p>
          <a:p>
            <a:pPr algn="just">
              <a:lnSpc>
                <a:spcPts val="6249"/>
              </a:lnSpc>
            </a:pPr>
            <a:endParaRPr lang="en-US" sz="2499" b="1">
              <a:solidFill>
                <a:srgbClr val="383C5B"/>
              </a:solidFill>
              <a:latin typeface="Montserrat Bold"/>
              <a:ea typeface="Montserrat Bold"/>
              <a:cs typeface="Montserrat Bold"/>
              <a:sym typeface="Montserrat Bold"/>
            </a:endParaRPr>
          </a:p>
        </p:txBody>
      </p:sp>
      <p:sp>
        <p:nvSpPr>
          <p:cNvPr id="15" name="TextBox 15"/>
          <p:cNvSpPr txBox="1"/>
          <p:nvPr/>
        </p:nvSpPr>
        <p:spPr>
          <a:xfrm>
            <a:off x="2457508" y="1836401"/>
            <a:ext cx="5712995" cy="362440"/>
          </a:xfrm>
          <a:prstGeom prst="rect">
            <a:avLst/>
          </a:prstGeom>
        </p:spPr>
        <p:txBody>
          <a:bodyPr lIns="0" tIns="0" rIns="0" bIns="0" rtlCol="0" anchor="t">
            <a:spAutoFit/>
          </a:bodyPr>
          <a:lstStyle/>
          <a:p>
            <a:pPr algn="l">
              <a:lnSpc>
                <a:spcPts val="2557"/>
              </a:lnSpc>
            </a:pPr>
            <a:r>
              <a:rPr lang="en-US" sz="3197" b="1">
                <a:solidFill>
                  <a:srgbClr val="FFFFFF"/>
                </a:solidFill>
                <a:latin typeface="Montserrat Heavy"/>
                <a:ea typeface="Montserrat Heavy"/>
                <a:cs typeface="Montserrat Heavy"/>
                <a:sym typeface="Montserrat Heavy"/>
              </a:rPr>
              <a:t>PHỤ THUỘC</a:t>
            </a:r>
          </a:p>
        </p:txBody>
      </p:sp>
      <p:sp>
        <p:nvSpPr>
          <p:cNvPr id="16" name="TextBox 16"/>
          <p:cNvSpPr txBox="1"/>
          <p:nvPr/>
        </p:nvSpPr>
        <p:spPr>
          <a:xfrm>
            <a:off x="1773834" y="1663044"/>
            <a:ext cx="241895" cy="537845"/>
          </a:xfrm>
          <a:prstGeom prst="rect">
            <a:avLst/>
          </a:prstGeom>
        </p:spPr>
        <p:txBody>
          <a:bodyPr lIns="0" tIns="0" rIns="0" bIns="0" rtlCol="0" anchor="t">
            <a:spAutoFit/>
          </a:bodyPr>
          <a:lstStyle/>
          <a:p>
            <a:pPr algn="ctr">
              <a:lnSpc>
                <a:spcPts val="4480"/>
              </a:lnSpc>
              <a:spcBef>
                <a:spcPct val="0"/>
              </a:spcBef>
            </a:pPr>
            <a:r>
              <a:rPr lang="en-US" sz="3200" b="1">
                <a:solidFill>
                  <a:srgbClr val="FFFFFF"/>
                </a:solidFill>
                <a:latin typeface="Montserrat Bold"/>
                <a:ea typeface="Montserrat Bold"/>
                <a:cs typeface="Montserrat Bold"/>
                <a:sym typeface="Montserrat Bold"/>
              </a:rPr>
              <a:t>5</a:t>
            </a:r>
          </a:p>
        </p:txBody>
      </p:sp>
      <p:sp>
        <p:nvSpPr>
          <p:cNvPr id="17" name="Freeform 17"/>
          <p:cNvSpPr/>
          <p:nvPr/>
        </p:nvSpPr>
        <p:spPr>
          <a:xfrm>
            <a:off x="16339747" y="651470"/>
            <a:ext cx="1256621" cy="706849"/>
          </a:xfrm>
          <a:custGeom>
            <a:avLst/>
            <a:gdLst/>
            <a:ahLst/>
            <a:cxnLst/>
            <a:rect l="l" t="t" r="r" b="b"/>
            <a:pathLst>
              <a:path w="1256621" h="706849">
                <a:moveTo>
                  <a:pt x="0" y="0"/>
                </a:moveTo>
                <a:lnTo>
                  <a:pt x="1256621" y="0"/>
                </a:lnTo>
                <a:lnTo>
                  <a:pt x="1256621" y="706850"/>
                </a:lnTo>
                <a:lnTo>
                  <a:pt x="0" y="706850"/>
                </a:lnTo>
                <a:lnTo>
                  <a:pt x="0" y="0"/>
                </a:lnTo>
                <a:close/>
              </a:path>
            </a:pathLst>
          </a:custGeom>
          <a:blipFill>
            <a:blip r:embed="rId11"/>
            <a:stretch>
              <a:fillRect/>
            </a:stretch>
          </a:blipFill>
        </p:spPr>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569E"/>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31000"/>
            </a:blip>
            <a:stretch>
              <a:fillRect l="-823" t="-20395" r="-823"/>
            </a:stretch>
          </a:blipFill>
        </p:spPr>
      </p:sp>
      <p:grpSp>
        <p:nvGrpSpPr>
          <p:cNvPr id="3" name="Group 3"/>
          <p:cNvGrpSpPr/>
          <p:nvPr/>
        </p:nvGrpSpPr>
        <p:grpSpPr>
          <a:xfrm>
            <a:off x="11436981" y="1242983"/>
            <a:ext cx="9394376" cy="10465918"/>
            <a:chOff x="0" y="0"/>
            <a:chExt cx="12525834" cy="13954557"/>
          </a:xfrm>
        </p:grpSpPr>
        <p:sp>
          <p:nvSpPr>
            <p:cNvPr id="4" name="Freeform 4"/>
            <p:cNvSpPr/>
            <p:nvPr/>
          </p:nvSpPr>
          <p:spPr>
            <a:xfrm>
              <a:off x="0" y="0"/>
              <a:ext cx="12525834" cy="13954558"/>
            </a:xfrm>
            <a:custGeom>
              <a:avLst/>
              <a:gdLst/>
              <a:ahLst/>
              <a:cxnLst/>
              <a:rect l="l" t="t" r="r" b="b"/>
              <a:pathLst>
                <a:path w="12525834" h="13954558">
                  <a:moveTo>
                    <a:pt x="0" y="0"/>
                  </a:moveTo>
                  <a:lnTo>
                    <a:pt x="12525834" y="0"/>
                  </a:lnTo>
                  <a:lnTo>
                    <a:pt x="12525834" y="13954558"/>
                  </a:lnTo>
                  <a:lnTo>
                    <a:pt x="0" y="13954558"/>
                  </a:lnTo>
                  <a:close/>
                </a:path>
              </a:pathLst>
            </a:custGeom>
            <a:solidFill>
              <a:srgbClr val="000000">
                <a:alpha val="0"/>
              </a:srgbClr>
            </a:solidFill>
          </p:spPr>
        </p:sp>
        <p:sp>
          <p:nvSpPr>
            <p:cNvPr id="5" name="TextBox 5"/>
            <p:cNvSpPr txBox="1"/>
            <p:nvPr/>
          </p:nvSpPr>
          <p:spPr>
            <a:xfrm>
              <a:off x="0" y="9525"/>
              <a:ext cx="12525834" cy="13945032"/>
            </a:xfrm>
            <a:prstGeom prst="rect">
              <a:avLst/>
            </a:prstGeom>
          </p:spPr>
          <p:txBody>
            <a:bodyPr lIns="0" tIns="0" rIns="0" bIns="0" rtlCol="0" anchor="t"/>
            <a:lstStyle/>
            <a:p>
              <a:pPr algn="ctr">
                <a:lnSpc>
                  <a:spcPts val="62640"/>
                </a:lnSpc>
              </a:pPr>
              <a:r>
                <a:rPr lang="en-US" sz="52200" b="1">
                  <a:solidFill>
                    <a:srgbClr val="FFFFFF"/>
                  </a:solidFill>
                  <a:latin typeface="Montserrat Bold"/>
                  <a:ea typeface="Montserrat Bold"/>
                  <a:cs typeface="Montserrat Bold"/>
                  <a:sym typeface="Montserrat Bold"/>
                </a:rPr>
                <a:t>6</a:t>
              </a:r>
            </a:p>
          </p:txBody>
        </p:sp>
      </p:grpSp>
      <p:sp>
        <p:nvSpPr>
          <p:cNvPr id="6" name="Freeform 6"/>
          <p:cNvSpPr/>
          <p:nvPr/>
        </p:nvSpPr>
        <p:spPr>
          <a:xfrm rot="5400000">
            <a:off x="8990215" y="810330"/>
            <a:ext cx="8541900" cy="8666340"/>
          </a:xfrm>
          <a:custGeom>
            <a:avLst/>
            <a:gdLst/>
            <a:ahLst/>
            <a:cxnLst/>
            <a:rect l="l" t="t" r="r" b="b"/>
            <a:pathLst>
              <a:path w="8541900" h="8666340">
                <a:moveTo>
                  <a:pt x="0" y="0"/>
                </a:moveTo>
                <a:lnTo>
                  <a:pt x="8541901" y="0"/>
                </a:lnTo>
                <a:lnTo>
                  <a:pt x="8541901"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a:stretch>
          </a:blipFill>
        </p:spPr>
      </p:sp>
      <p:grpSp>
        <p:nvGrpSpPr>
          <p:cNvPr id="7" name="Group 7"/>
          <p:cNvGrpSpPr/>
          <p:nvPr/>
        </p:nvGrpSpPr>
        <p:grpSpPr>
          <a:xfrm>
            <a:off x="-263596" y="1242983"/>
            <a:ext cx="5354920" cy="8171468"/>
            <a:chOff x="0" y="0"/>
            <a:chExt cx="7139894" cy="10895290"/>
          </a:xfrm>
        </p:grpSpPr>
        <p:sp>
          <p:nvSpPr>
            <p:cNvPr id="8" name="Freeform 8"/>
            <p:cNvSpPr/>
            <p:nvPr/>
          </p:nvSpPr>
          <p:spPr>
            <a:xfrm>
              <a:off x="0" y="0"/>
              <a:ext cx="7139894" cy="10895290"/>
            </a:xfrm>
            <a:custGeom>
              <a:avLst/>
              <a:gdLst/>
              <a:ahLst/>
              <a:cxnLst/>
              <a:rect l="l" t="t" r="r" b="b"/>
              <a:pathLst>
                <a:path w="7139894" h="10895290">
                  <a:moveTo>
                    <a:pt x="0" y="0"/>
                  </a:moveTo>
                  <a:lnTo>
                    <a:pt x="7139894" y="0"/>
                  </a:lnTo>
                  <a:lnTo>
                    <a:pt x="7139894" y="10895290"/>
                  </a:lnTo>
                  <a:lnTo>
                    <a:pt x="0" y="10895290"/>
                  </a:lnTo>
                  <a:close/>
                </a:path>
              </a:pathLst>
            </a:custGeom>
            <a:solidFill>
              <a:srgbClr val="000000">
                <a:alpha val="0"/>
              </a:srgbClr>
            </a:solidFill>
          </p:spPr>
        </p:sp>
        <p:sp>
          <p:nvSpPr>
            <p:cNvPr id="9" name="TextBox 9"/>
            <p:cNvSpPr txBox="1"/>
            <p:nvPr/>
          </p:nvSpPr>
          <p:spPr>
            <a:xfrm>
              <a:off x="0" y="9525"/>
              <a:ext cx="7139894" cy="10885765"/>
            </a:xfrm>
            <a:prstGeom prst="rect">
              <a:avLst/>
            </a:prstGeom>
          </p:spPr>
          <p:txBody>
            <a:bodyPr lIns="0" tIns="0" rIns="0" bIns="0" rtlCol="0" anchor="t"/>
            <a:lstStyle/>
            <a:p>
              <a:pPr algn="ctr">
                <a:lnSpc>
                  <a:spcPts val="62640"/>
                </a:lnSpc>
              </a:pPr>
              <a:r>
                <a:rPr lang="en-US" sz="52200" b="1">
                  <a:solidFill>
                    <a:srgbClr val="FFFFFF"/>
                  </a:solidFill>
                  <a:latin typeface="Montserrat Bold"/>
                  <a:ea typeface="Montserrat Bold"/>
                  <a:cs typeface="Montserrat Bold"/>
                  <a:sym typeface="Montserrat Bold"/>
                </a:rPr>
                <a:t>0</a:t>
              </a:r>
            </a:p>
          </p:txBody>
        </p:sp>
      </p:grpSp>
      <p:sp>
        <p:nvSpPr>
          <p:cNvPr id="10" name="Freeform 10"/>
          <p:cNvSpPr/>
          <p:nvPr/>
        </p:nvSpPr>
        <p:spPr>
          <a:xfrm rot="5400000">
            <a:off x="2832861" y="810330"/>
            <a:ext cx="8541900" cy="8666340"/>
          </a:xfrm>
          <a:custGeom>
            <a:avLst/>
            <a:gdLst/>
            <a:ahLst/>
            <a:cxnLst/>
            <a:rect l="l" t="t" r="r" b="b"/>
            <a:pathLst>
              <a:path w="8541900" h="8666340">
                <a:moveTo>
                  <a:pt x="0" y="0"/>
                </a:moveTo>
                <a:lnTo>
                  <a:pt x="8541900" y="0"/>
                </a:lnTo>
                <a:lnTo>
                  <a:pt x="8541900"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a:stretch>
          </a:blipFill>
        </p:spPr>
      </p:sp>
      <p:sp>
        <p:nvSpPr>
          <p:cNvPr id="11" name="TextBox 11"/>
          <p:cNvSpPr txBox="1"/>
          <p:nvPr/>
        </p:nvSpPr>
        <p:spPr>
          <a:xfrm>
            <a:off x="4226105" y="3860748"/>
            <a:ext cx="9835790" cy="1193857"/>
          </a:xfrm>
          <a:prstGeom prst="rect">
            <a:avLst/>
          </a:prstGeom>
        </p:spPr>
        <p:txBody>
          <a:bodyPr lIns="0" tIns="0" rIns="0" bIns="0" rtlCol="0" anchor="t">
            <a:spAutoFit/>
          </a:bodyPr>
          <a:lstStyle/>
          <a:p>
            <a:pPr marL="0" lvl="0" indent="0" algn="ctr">
              <a:lnSpc>
                <a:spcPts val="9794"/>
              </a:lnSpc>
              <a:spcBef>
                <a:spcPct val="0"/>
              </a:spcBef>
            </a:pPr>
            <a:r>
              <a:rPr lang="en-US" sz="6995" b="1">
                <a:solidFill>
                  <a:srgbClr val="FFFFFF"/>
                </a:solidFill>
                <a:latin typeface="Montserrat Bold"/>
                <a:ea typeface="Montserrat Bold"/>
                <a:cs typeface="Montserrat Bold"/>
                <a:sym typeface="Montserrat Bold"/>
              </a:rPr>
              <a:t>CHI PHÍ</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sp>
        <p:nvSpPr>
          <p:cNvPr id="3" name="Freeform 3"/>
          <p:cNvSpPr/>
          <p:nvPr/>
        </p:nvSpPr>
        <p:spPr>
          <a:xfrm rot="-1802037">
            <a:off x="16182614" y="4919303"/>
            <a:ext cx="5561682" cy="4550467"/>
          </a:xfrm>
          <a:custGeom>
            <a:avLst/>
            <a:gdLst/>
            <a:ahLst/>
            <a:cxnLst/>
            <a:rect l="l" t="t" r="r" b="b"/>
            <a:pathLst>
              <a:path w="5561682" h="4550467">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12985570" y="-2263645"/>
            <a:ext cx="18101005" cy="5071697"/>
          </a:xfrm>
          <a:custGeom>
            <a:avLst/>
            <a:gdLst/>
            <a:ahLst/>
            <a:cxnLst/>
            <a:rect l="l" t="t" r="r" b="b"/>
            <a:pathLst>
              <a:path w="18101005" h="5071697">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642096" flipH="1">
            <a:off x="-2517334" y="2162976"/>
            <a:ext cx="3914681" cy="3202921"/>
          </a:xfrm>
          <a:custGeom>
            <a:avLst/>
            <a:gdLst/>
            <a:ahLst/>
            <a:cxnLst/>
            <a:rect l="l" t="t" r="r" b="b"/>
            <a:pathLst>
              <a:path w="3914681" h="320292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6" name="Group 6"/>
          <p:cNvGrpSpPr/>
          <p:nvPr/>
        </p:nvGrpSpPr>
        <p:grpSpPr>
          <a:xfrm>
            <a:off x="1028700" y="1028700"/>
            <a:ext cx="16230600" cy="9098360"/>
            <a:chOff x="0" y="0"/>
            <a:chExt cx="4274726" cy="2396276"/>
          </a:xfrm>
        </p:grpSpPr>
        <p:sp>
          <p:nvSpPr>
            <p:cNvPr id="7" name="Freeform 7"/>
            <p:cNvSpPr/>
            <p:nvPr/>
          </p:nvSpPr>
          <p:spPr>
            <a:xfrm>
              <a:off x="0" y="0"/>
              <a:ext cx="4274726" cy="2396276"/>
            </a:xfrm>
            <a:custGeom>
              <a:avLst/>
              <a:gdLst/>
              <a:ahLst/>
              <a:cxnLst/>
              <a:rect l="l" t="t" r="r" b="b"/>
              <a:pathLst>
                <a:path w="4274726" h="2396276">
                  <a:moveTo>
                    <a:pt x="24327" y="0"/>
                  </a:moveTo>
                  <a:lnTo>
                    <a:pt x="4250399" y="0"/>
                  </a:lnTo>
                  <a:cubicBezTo>
                    <a:pt x="4263834" y="0"/>
                    <a:pt x="4274726" y="10891"/>
                    <a:pt x="4274726" y="24327"/>
                  </a:cubicBezTo>
                  <a:lnTo>
                    <a:pt x="4274726" y="2371949"/>
                  </a:lnTo>
                  <a:cubicBezTo>
                    <a:pt x="4274726" y="2378401"/>
                    <a:pt x="4272163" y="2384589"/>
                    <a:pt x="4267601" y="2389151"/>
                  </a:cubicBezTo>
                  <a:cubicBezTo>
                    <a:pt x="4263039" y="2393713"/>
                    <a:pt x="4256851" y="2396276"/>
                    <a:pt x="4250399" y="2396276"/>
                  </a:cubicBezTo>
                  <a:lnTo>
                    <a:pt x="24327" y="2396276"/>
                  </a:lnTo>
                  <a:cubicBezTo>
                    <a:pt x="10891" y="2396276"/>
                    <a:pt x="0" y="2385384"/>
                    <a:pt x="0" y="2371949"/>
                  </a:cubicBezTo>
                  <a:lnTo>
                    <a:pt x="0" y="24327"/>
                  </a:lnTo>
                  <a:cubicBezTo>
                    <a:pt x="0" y="10891"/>
                    <a:pt x="10891" y="0"/>
                    <a:pt x="24327" y="0"/>
                  </a:cubicBezTo>
                  <a:close/>
                </a:path>
              </a:pathLst>
            </a:custGeom>
            <a:solidFill>
              <a:srgbClr val="FBFBFB">
                <a:alpha val="89804"/>
              </a:srgbClr>
            </a:solidFill>
          </p:spPr>
        </p:sp>
        <p:sp>
          <p:nvSpPr>
            <p:cNvPr id="8" name="TextBox 8"/>
            <p:cNvSpPr txBox="1"/>
            <p:nvPr/>
          </p:nvSpPr>
          <p:spPr>
            <a:xfrm>
              <a:off x="0" y="-38100"/>
              <a:ext cx="4274726" cy="2434376"/>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6230600" y="0"/>
            <a:ext cx="1474915" cy="2009790"/>
            <a:chOff x="0" y="0"/>
            <a:chExt cx="660400" cy="899893"/>
          </a:xfrm>
        </p:grpSpPr>
        <p:sp>
          <p:nvSpPr>
            <p:cNvPr id="10" name="Freeform 10"/>
            <p:cNvSpPr/>
            <p:nvPr/>
          </p:nvSpPr>
          <p:spPr>
            <a:xfrm>
              <a:off x="0" y="0"/>
              <a:ext cx="660400" cy="899893"/>
            </a:xfrm>
            <a:custGeom>
              <a:avLst/>
              <a:gdLst/>
              <a:ahLst/>
              <a:cxnLst/>
              <a:rect l="l" t="t" r="r" b="b"/>
              <a:pathLst>
                <a:path w="660400" h="899893">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id="11" name="TextBox 11"/>
            <p:cNvSpPr txBox="1"/>
            <p:nvPr/>
          </p:nvSpPr>
          <p:spPr>
            <a:xfrm>
              <a:off x="0" y="47625"/>
              <a:ext cx="660400" cy="725268"/>
            </a:xfrm>
            <a:prstGeom prst="rect">
              <a:avLst/>
            </a:prstGeom>
          </p:spPr>
          <p:txBody>
            <a:bodyPr lIns="50800" tIns="50800" rIns="50800" bIns="50800" rtlCol="0" anchor="ctr"/>
            <a:lstStyle/>
            <a:p>
              <a:pPr algn="ctr">
                <a:lnSpc>
                  <a:spcPts val="2199"/>
                </a:lnSpc>
              </a:pPr>
              <a:endParaRPr/>
            </a:p>
          </p:txBody>
        </p:sp>
      </p:grpSp>
      <p:sp>
        <p:nvSpPr>
          <p:cNvPr id="12" name="Freeform 12"/>
          <p:cNvSpPr/>
          <p:nvPr/>
        </p:nvSpPr>
        <p:spPr>
          <a:xfrm>
            <a:off x="13123706" y="8121980"/>
            <a:ext cx="15228992" cy="4266991"/>
          </a:xfrm>
          <a:custGeom>
            <a:avLst/>
            <a:gdLst/>
            <a:ahLst/>
            <a:cxnLst/>
            <a:rect l="l" t="t" r="r" b="b"/>
            <a:pathLst>
              <a:path w="15228992" h="4266991">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Freeform 13"/>
          <p:cNvSpPr/>
          <p:nvPr/>
        </p:nvSpPr>
        <p:spPr>
          <a:xfrm>
            <a:off x="1414585" y="1462576"/>
            <a:ext cx="6755918" cy="986265"/>
          </a:xfrm>
          <a:custGeom>
            <a:avLst/>
            <a:gdLst/>
            <a:ahLst/>
            <a:cxnLst/>
            <a:rect l="l" t="t" r="r" b="b"/>
            <a:pathLst>
              <a:path w="6755918" h="986265">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4" name="TextBox 14"/>
          <p:cNvSpPr txBox="1"/>
          <p:nvPr/>
        </p:nvSpPr>
        <p:spPr>
          <a:xfrm>
            <a:off x="1527468" y="2314339"/>
            <a:ext cx="13286070" cy="682625"/>
          </a:xfrm>
          <a:prstGeom prst="rect">
            <a:avLst/>
          </a:prstGeom>
        </p:spPr>
        <p:txBody>
          <a:bodyPr lIns="0" tIns="0" rIns="0" bIns="0" rtlCol="0" anchor="t">
            <a:spAutoFit/>
          </a:bodyPr>
          <a:lstStyle/>
          <a:p>
            <a:pPr algn="just">
              <a:lnSpc>
                <a:spcPts val="6249"/>
              </a:lnSpc>
            </a:pPr>
            <a:r>
              <a:rPr lang="en-US" sz="2499" b="1">
                <a:solidFill>
                  <a:srgbClr val="383C5B"/>
                </a:solidFill>
                <a:latin typeface="Montserrat Bold"/>
                <a:ea typeface="Montserrat Bold"/>
                <a:cs typeface="Montserrat Bold"/>
                <a:sym typeface="Montserrat Bold"/>
              </a:rPr>
              <a:t>💰 Ước tính chi phí (1 tháng)</a:t>
            </a:r>
          </a:p>
        </p:txBody>
      </p:sp>
      <p:sp>
        <p:nvSpPr>
          <p:cNvPr id="15" name="TextBox 15"/>
          <p:cNvSpPr txBox="1"/>
          <p:nvPr/>
        </p:nvSpPr>
        <p:spPr>
          <a:xfrm>
            <a:off x="1765301" y="1663044"/>
            <a:ext cx="258961" cy="537845"/>
          </a:xfrm>
          <a:prstGeom prst="rect">
            <a:avLst/>
          </a:prstGeom>
        </p:spPr>
        <p:txBody>
          <a:bodyPr lIns="0" tIns="0" rIns="0" bIns="0" rtlCol="0" anchor="t">
            <a:spAutoFit/>
          </a:bodyPr>
          <a:lstStyle/>
          <a:p>
            <a:pPr algn="ctr">
              <a:lnSpc>
                <a:spcPts val="4480"/>
              </a:lnSpc>
              <a:spcBef>
                <a:spcPct val="0"/>
              </a:spcBef>
            </a:pPr>
            <a:r>
              <a:rPr lang="en-US" sz="3200" b="1">
                <a:solidFill>
                  <a:srgbClr val="FFFFFF"/>
                </a:solidFill>
                <a:latin typeface="Montserrat Bold"/>
                <a:ea typeface="Montserrat Bold"/>
                <a:cs typeface="Montserrat Bold"/>
                <a:sym typeface="Montserrat Bold"/>
              </a:rPr>
              <a:t>6</a:t>
            </a:r>
          </a:p>
        </p:txBody>
      </p:sp>
      <p:sp>
        <p:nvSpPr>
          <p:cNvPr id="16" name="TextBox 16"/>
          <p:cNvSpPr txBox="1"/>
          <p:nvPr/>
        </p:nvSpPr>
        <p:spPr>
          <a:xfrm>
            <a:off x="2573751" y="1838448"/>
            <a:ext cx="5329317" cy="362440"/>
          </a:xfrm>
          <a:prstGeom prst="rect">
            <a:avLst/>
          </a:prstGeom>
        </p:spPr>
        <p:txBody>
          <a:bodyPr lIns="0" tIns="0" rIns="0" bIns="0" rtlCol="0" anchor="t">
            <a:spAutoFit/>
          </a:bodyPr>
          <a:lstStyle/>
          <a:p>
            <a:pPr algn="l">
              <a:lnSpc>
                <a:spcPts val="2557"/>
              </a:lnSpc>
            </a:pPr>
            <a:r>
              <a:rPr lang="en-US" sz="3197" b="1">
                <a:solidFill>
                  <a:srgbClr val="FFFFFF"/>
                </a:solidFill>
                <a:latin typeface="Montserrat Heavy"/>
                <a:ea typeface="Montserrat Heavy"/>
                <a:cs typeface="Montserrat Heavy"/>
                <a:sym typeface="Montserrat Heavy"/>
              </a:rPr>
              <a:t>CHI PHÍ</a:t>
            </a:r>
          </a:p>
        </p:txBody>
      </p:sp>
      <p:sp>
        <p:nvSpPr>
          <p:cNvPr id="17" name="Freeform 17"/>
          <p:cNvSpPr/>
          <p:nvPr/>
        </p:nvSpPr>
        <p:spPr>
          <a:xfrm>
            <a:off x="16339747" y="651470"/>
            <a:ext cx="1256621" cy="706849"/>
          </a:xfrm>
          <a:custGeom>
            <a:avLst/>
            <a:gdLst/>
            <a:ahLst/>
            <a:cxnLst/>
            <a:rect l="l" t="t" r="r" b="b"/>
            <a:pathLst>
              <a:path w="1256621" h="706849">
                <a:moveTo>
                  <a:pt x="0" y="0"/>
                </a:moveTo>
                <a:lnTo>
                  <a:pt x="1256621" y="0"/>
                </a:lnTo>
                <a:lnTo>
                  <a:pt x="1256621" y="706850"/>
                </a:lnTo>
                <a:lnTo>
                  <a:pt x="0" y="706850"/>
                </a:lnTo>
                <a:lnTo>
                  <a:pt x="0" y="0"/>
                </a:lnTo>
                <a:close/>
              </a:path>
            </a:pathLst>
          </a:custGeom>
          <a:blipFill>
            <a:blip r:embed="rId11"/>
            <a:stretch>
              <a:fillRect/>
            </a:stretch>
          </a:blipFill>
        </p:spPr>
      </p:sp>
      <p:graphicFrame>
        <p:nvGraphicFramePr>
          <p:cNvPr id="18" name="Table 18"/>
          <p:cNvGraphicFramePr>
            <a:graphicFrameLocks noGrp="1"/>
          </p:cNvGraphicFramePr>
          <p:nvPr>
            <p:extLst>
              <p:ext uri="{D42A27DB-BD31-4B8C-83A1-F6EECF244321}">
                <p14:modId xmlns:p14="http://schemas.microsoft.com/office/powerpoint/2010/main" val="3316203423"/>
              </p:ext>
            </p:extLst>
          </p:nvPr>
        </p:nvGraphicFramePr>
        <p:xfrm>
          <a:off x="1527468" y="3206976"/>
          <a:ext cx="15202360" cy="6696075"/>
        </p:xfrm>
        <a:graphic>
          <a:graphicData uri="http://schemas.openxmlformats.org/drawingml/2006/table">
            <a:tbl>
              <a:tblPr/>
              <a:tblGrid>
                <a:gridCol w="3293644">
                  <a:extLst>
                    <a:ext uri="{9D8B030D-6E8A-4147-A177-3AD203B41FA5}">
                      <a16:colId xmlns:a16="http://schemas.microsoft.com/office/drawing/2014/main" val="20000"/>
                    </a:ext>
                  </a:extLst>
                </a:gridCol>
                <a:gridCol w="7242202">
                  <a:extLst>
                    <a:ext uri="{9D8B030D-6E8A-4147-A177-3AD203B41FA5}">
                      <a16:colId xmlns:a16="http://schemas.microsoft.com/office/drawing/2014/main" val="20001"/>
                    </a:ext>
                  </a:extLst>
                </a:gridCol>
                <a:gridCol w="2387802">
                  <a:extLst>
                    <a:ext uri="{9D8B030D-6E8A-4147-A177-3AD203B41FA5}">
                      <a16:colId xmlns:a16="http://schemas.microsoft.com/office/drawing/2014/main" val="20002"/>
                    </a:ext>
                  </a:extLst>
                </a:gridCol>
                <a:gridCol w="2278712">
                  <a:extLst>
                    <a:ext uri="{9D8B030D-6E8A-4147-A177-3AD203B41FA5}">
                      <a16:colId xmlns:a16="http://schemas.microsoft.com/office/drawing/2014/main" val="20003"/>
                    </a:ext>
                  </a:extLst>
                </a:gridCol>
              </a:tblGrid>
              <a:tr h="910577">
                <a:tc>
                  <a:txBody>
                    <a:bodyPr/>
                    <a:lstStyle/>
                    <a:p>
                      <a:pPr algn="ctr">
                        <a:lnSpc>
                          <a:spcPts val="2799"/>
                        </a:lnSpc>
                        <a:defRPr/>
                      </a:pPr>
                      <a:r>
                        <a:rPr lang="en-US" sz="1999" b="1">
                          <a:solidFill>
                            <a:srgbClr val="000000"/>
                          </a:solidFill>
                          <a:latin typeface="Montserrat Bold"/>
                          <a:ea typeface="Montserrat Bold"/>
                          <a:cs typeface="Montserrat Bold"/>
                          <a:sym typeface="Montserrat Bold"/>
                        </a:rPr>
                        <a:t>Hạng mục</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7197CF"/>
                    </a:solidFill>
                  </a:tcPr>
                </a:tc>
                <a:tc>
                  <a:txBody>
                    <a:bodyPr/>
                    <a:lstStyle/>
                    <a:p>
                      <a:pPr algn="ctr">
                        <a:lnSpc>
                          <a:spcPts val="2799"/>
                        </a:lnSpc>
                        <a:defRPr/>
                      </a:pPr>
                      <a:r>
                        <a:rPr lang="en-US" sz="1999" b="1">
                          <a:solidFill>
                            <a:srgbClr val="000000"/>
                          </a:solidFill>
                          <a:latin typeface="Montserrat Bold"/>
                          <a:ea typeface="Montserrat Bold"/>
                          <a:cs typeface="Montserrat Bold"/>
                          <a:sym typeface="Montserrat Bold"/>
                        </a:rPr>
                        <a:t> Chi tiết</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7197CF"/>
                    </a:solidFill>
                  </a:tcPr>
                </a:tc>
                <a:tc>
                  <a:txBody>
                    <a:bodyPr/>
                    <a:lstStyle/>
                    <a:p>
                      <a:pPr algn="ctr">
                        <a:lnSpc>
                          <a:spcPts val="2799"/>
                        </a:lnSpc>
                        <a:defRPr/>
                      </a:pPr>
                      <a:r>
                        <a:rPr lang="en-US" sz="1999" b="1">
                          <a:solidFill>
                            <a:srgbClr val="000000"/>
                          </a:solidFill>
                          <a:latin typeface="Montserrat Bold"/>
                          <a:ea typeface="Montserrat Bold"/>
                          <a:cs typeface="Montserrat Bold"/>
                          <a:sym typeface="Montserrat Bold"/>
                        </a:rPr>
                        <a:t>Ước tính (USD</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7197CF"/>
                    </a:solidFill>
                  </a:tcPr>
                </a:tc>
                <a:tc>
                  <a:txBody>
                    <a:bodyPr/>
                    <a:lstStyle/>
                    <a:p>
                      <a:pPr algn="ctr">
                        <a:lnSpc>
                          <a:spcPts val="2799"/>
                        </a:lnSpc>
                        <a:defRPr/>
                      </a:pPr>
                      <a:r>
                        <a:rPr lang="en-US" sz="1999" b="1">
                          <a:solidFill>
                            <a:srgbClr val="000000"/>
                          </a:solidFill>
                          <a:latin typeface="Montserrat Bold"/>
                          <a:ea typeface="Montserrat Bold"/>
                          <a:cs typeface="Montserrat Bold"/>
                          <a:sym typeface="Montserrat Bold"/>
                        </a:rPr>
                        <a:t>Chi phí (VNĐ)</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7197CF"/>
                    </a:solidFill>
                  </a:tcPr>
                </a:tc>
                <a:extLst>
                  <a:ext uri="{0D108BD9-81ED-4DB2-BD59-A6C34878D82A}">
                    <a16:rowId xmlns:a16="http://schemas.microsoft.com/office/drawing/2014/main" val="10000"/>
                  </a:ext>
                </a:extLst>
              </a:tr>
              <a:tr h="1321448">
                <a:tc>
                  <a:txBody>
                    <a:bodyPr/>
                    <a:lstStyle/>
                    <a:p>
                      <a:pPr algn="ctr">
                        <a:lnSpc>
                          <a:spcPts val="2799"/>
                        </a:lnSpc>
                        <a:defRPr/>
                      </a:pPr>
                      <a:r>
                        <a:rPr lang="en-US" sz="1999" b="1">
                          <a:solidFill>
                            <a:srgbClr val="000000"/>
                          </a:solidFill>
                          <a:latin typeface="Montserrat Bold"/>
                          <a:ea typeface="Montserrat Bold"/>
                          <a:cs typeface="Montserrat Bold"/>
                          <a:sym typeface="Montserrat Bold"/>
                        </a:rPr>
                        <a:t>AWS Infrastructure</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2799"/>
                        </a:lnSpc>
                        <a:defRPr/>
                      </a:pPr>
                      <a:r>
                        <a:rPr lang="en-US" sz="1999">
                          <a:solidFill>
                            <a:srgbClr val="000000"/>
                          </a:solidFill>
                          <a:latin typeface="Montserrat"/>
                          <a:ea typeface="Montserrat"/>
                          <a:cs typeface="Montserrat"/>
                          <a:sym typeface="Montserrat"/>
                        </a:rPr>
                        <a:t>EC2 t2.micro (Free Tier) + RDS t4g.micro + S3, CloudWatch, KMS (thấp gói)</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tc>
                  <a:txBody>
                    <a:bodyPr/>
                    <a:lstStyle/>
                    <a:p>
                      <a:pPr algn="ctr">
                        <a:lnSpc>
                          <a:spcPts val="2799"/>
                        </a:lnSpc>
                        <a:defRPr/>
                      </a:pPr>
                      <a:r>
                        <a:rPr lang="en-US" sz="1999">
                          <a:solidFill>
                            <a:srgbClr val="000000"/>
                          </a:solidFill>
                          <a:latin typeface="Montserrat"/>
                          <a:ea typeface="Montserrat"/>
                          <a:cs typeface="Montserrat"/>
                          <a:sym typeface="Montserrat"/>
                        </a:rPr>
                        <a:t>$0 – $2</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tc>
                  <a:txBody>
                    <a:bodyPr/>
                    <a:lstStyle/>
                    <a:p>
                      <a:pPr algn="ctr">
                        <a:lnSpc>
                          <a:spcPts val="2799"/>
                        </a:lnSpc>
                        <a:defRPr/>
                      </a:pPr>
                      <a:r>
                        <a:rPr lang="en-US" sz="1999">
                          <a:solidFill>
                            <a:srgbClr val="000000"/>
                          </a:solidFill>
                          <a:latin typeface="Montserrat"/>
                          <a:ea typeface="Montserrat"/>
                          <a:cs typeface="Montserrat"/>
                          <a:sym typeface="Montserrat"/>
                        </a:rPr>
                        <a:t>50.000 đ</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extLst>
                  <a:ext uri="{0D108BD9-81ED-4DB2-BD59-A6C34878D82A}">
                    <a16:rowId xmlns:a16="http://schemas.microsoft.com/office/drawing/2014/main" val="10001"/>
                  </a:ext>
                </a:extLst>
              </a:tr>
              <a:tr h="910577">
                <a:tc>
                  <a:txBody>
                    <a:bodyPr/>
                    <a:lstStyle/>
                    <a:p>
                      <a:pPr algn="ctr">
                        <a:lnSpc>
                          <a:spcPts val="2799"/>
                        </a:lnSpc>
                        <a:defRPr/>
                      </a:pPr>
                      <a:r>
                        <a:rPr lang="en-US" sz="1999" b="1">
                          <a:solidFill>
                            <a:srgbClr val="000000"/>
                          </a:solidFill>
                          <a:latin typeface="Montserrat Bold"/>
                          <a:ea typeface="Montserrat Bold"/>
                          <a:cs typeface="Montserrat Bold"/>
                          <a:sym typeface="Montserrat Bold"/>
                        </a:rPr>
                        <a:t>Phát triển (Dev Cost)</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2799"/>
                        </a:lnSpc>
                        <a:defRPr/>
                      </a:pPr>
                      <a:r>
                        <a:rPr lang="en-US" sz="1999">
                          <a:solidFill>
                            <a:srgbClr val="000000"/>
                          </a:solidFill>
                          <a:latin typeface="Montserrat"/>
                          <a:ea typeface="Montserrat"/>
                          <a:cs typeface="Montserrat"/>
                          <a:sym typeface="Montserrat"/>
                        </a:rPr>
                        <a:t>Tự thực hiện, sử dụng mã nguồn mở</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tc>
                  <a:txBody>
                    <a:bodyPr/>
                    <a:lstStyle/>
                    <a:p>
                      <a:pPr algn="ctr">
                        <a:lnSpc>
                          <a:spcPts val="2799"/>
                        </a:lnSpc>
                        <a:defRPr/>
                      </a:pPr>
                      <a:r>
                        <a:rPr lang="en-US" sz="1999">
                          <a:solidFill>
                            <a:srgbClr val="000000"/>
                          </a:solidFill>
                          <a:latin typeface="Montserrat"/>
                          <a:ea typeface="Montserrat"/>
                          <a:cs typeface="Montserrat"/>
                          <a:sym typeface="Montserrat"/>
                        </a:rPr>
                        <a:t>0</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tc>
                  <a:txBody>
                    <a:bodyPr/>
                    <a:lstStyle/>
                    <a:p>
                      <a:pPr algn="ctr">
                        <a:lnSpc>
                          <a:spcPts val="2799"/>
                        </a:lnSpc>
                        <a:defRPr/>
                      </a:pPr>
                      <a:r>
                        <a:rPr lang="en-US" sz="1999">
                          <a:solidFill>
                            <a:srgbClr val="000000"/>
                          </a:solidFill>
                          <a:latin typeface="Montserrat"/>
                          <a:ea typeface="Montserrat"/>
                          <a:cs typeface="Montserrat"/>
                          <a:sym typeface="Montserrat"/>
                        </a:rPr>
                        <a:t>0</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extLst>
                  <a:ext uri="{0D108BD9-81ED-4DB2-BD59-A6C34878D82A}">
                    <a16:rowId xmlns:a16="http://schemas.microsoft.com/office/drawing/2014/main" val="10002"/>
                  </a:ext>
                </a:extLst>
              </a:tr>
              <a:tr h="1321448">
                <a:tc>
                  <a:txBody>
                    <a:bodyPr/>
                    <a:lstStyle/>
                    <a:p>
                      <a:pPr algn="ctr">
                        <a:lnSpc>
                          <a:spcPts val="2799"/>
                        </a:lnSpc>
                        <a:defRPr/>
                      </a:pPr>
                      <a:r>
                        <a:rPr lang="en-US" sz="1999" b="1">
                          <a:solidFill>
                            <a:srgbClr val="000000"/>
                          </a:solidFill>
                          <a:latin typeface="Montserrat Bold"/>
                          <a:ea typeface="Montserrat Bold"/>
                          <a:cs typeface="Montserrat Bold"/>
                          <a:sym typeface="Montserrat Bold"/>
                        </a:rPr>
                        <a:t>Dịch vụ bên thứ ba (nếu có)</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2799"/>
                        </a:lnSpc>
                        <a:defRPr/>
                      </a:pPr>
                      <a:r>
                        <a:rPr lang="en-US" sz="1999">
                          <a:solidFill>
                            <a:srgbClr val="000000"/>
                          </a:solidFill>
                          <a:latin typeface="Montserrat"/>
                          <a:ea typeface="Montserrat"/>
                          <a:cs typeface="Montserrat"/>
                          <a:sym typeface="Montserrat"/>
                        </a:rPr>
                        <a:t>Không dùng dịch vụ trả phí, tận dụng mã nguồn mở (pgAudit, KMS, OSSEC, v.v.)</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tc>
                  <a:txBody>
                    <a:bodyPr/>
                    <a:lstStyle/>
                    <a:p>
                      <a:pPr algn="ctr">
                        <a:lnSpc>
                          <a:spcPts val="2799"/>
                        </a:lnSpc>
                        <a:defRPr/>
                      </a:pPr>
                      <a:r>
                        <a:rPr lang="en-US" sz="1999">
                          <a:solidFill>
                            <a:srgbClr val="000000"/>
                          </a:solidFill>
                          <a:latin typeface="Montserrat"/>
                          <a:ea typeface="Montserrat"/>
                          <a:cs typeface="Montserrat"/>
                          <a:sym typeface="Montserrat"/>
                        </a:rPr>
                        <a:t>0</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tc>
                  <a:txBody>
                    <a:bodyPr/>
                    <a:lstStyle/>
                    <a:p>
                      <a:pPr algn="ctr">
                        <a:lnSpc>
                          <a:spcPts val="2799"/>
                        </a:lnSpc>
                        <a:defRPr/>
                      </a:pPr>
                      <a:r>
                        <a:rPr lang="en-US" sz="1999">
                          <a:solidFill>
                            <a:srgbClr val="000000"/>
                          </a:solidFill>
                          <a:latin typeface="Montserrat"/>
                          <a:ea typeface="Montserrat"/>
                          <a:cs typeface="Montserrat"/>
                          <a:sym typeface="Montserrat"/>
                        </a:rPr>
                        <a:t>0</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extLst>
                  <a:ext uri="{0D108BD9-81ED-4DB2-BD59-A6C34878D82A}">
                    <a16:rowId xmlns:a16="http://schemas.microsoft.com/office/drawing/2014/main" val="10003"/>
                  </a:ext>
                </a:extLst>
              </a:tr>
              <a:tr h="1321448">
                <a:tc>
                  <a:txBody>
                    <a:bodyPr/>
                    <a:lstStyle/>
                    <a:p>
                      <a:pPr algn="ctr">
                        <a:lnSpc>
                          <a:spcPts val="2799"/>
                        </a:lnSpc>
                        <a:defRPr/>
                      </a:pPr>
                      <a:r>
                        <a:rPr lang="en-US" sz="1999" b="1">
                          <a:solidFill>
                            <a:srgbClr val="000000"/>
                          </a:solidFill>
                          <a:latin typeface="Montserrat Bold"/>
                          <a:ea typeface="Montserrat Bold"/>
                          <a:cs typeface="Montserrat Bold"/>
                          <a:sym typeface="Montserrat Bold"/>
                        </a:rPr>
                        <a:t>Chi phí vận hành (Ops)</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2799"/>
                        </a:lnSpc>
                        <a:defRPr/>
                      </a:pPr>
                      <a:r>
                        <a:rPr lang="en-US" sz="1999">
                          <a:solidFill>
                            <a:srgbClr val="000000"/>
                          </a:solidFill>
                          <a:latin typeface="Montserrat"/>
                          <a:ea typeface="Montserrat"/>
                          <a:cs typeface="Montserrat"/>
                          <a:sym typeface="Montserrat"/>
                        </a:rPr>
                        <a:t>Monitoring, bảo trì, phân tích log, CPU usage ở mức tối thiểu</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tc>
                  <a:txBody>
                    <a:bodyPr/>
                    <a:lstStyle/>
                    <a:p>
                      <a:pPr algn="ctr">
                        <a:lnSpc>
                          <a:spcPts val="2799"/>
                        </a:lnSpc>
                        <a:defRPr/>
                      </a:pPr>
                      <a:r>
                        <a:rPr lang="en-US" sz="1999">
                          <a:solidFill>
                            <a:srgbClr val="000000"/>
                          </a:solidFill>
                          <a:latin typeface="Montserrat"/>
                          <a:ea typeface="Montserrat"/>
                          <a:cs typeface="Montserrat"/>
                          <a:sym typeface="Montserrat"/>
                        </a:rPr>
                        <a:t>$0 – $2</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tc>
                  <a:txBody>
                    <a:bodyPr/>
                    <a:lstStyle/>
                    <a:p>
                      <a:pPr algn="ctr">
                        <a:lnSpc>
                          <a:spcPts val="2799"/>
                        </a:lnSpc>
                        <a:defRPr/>
                      </a:pPr>
                      <a:r>
                        <a:rPr lang="en-US" sz="1999">
                          <a:solidFill>
                            <a:srgbClr val="000000"/>
                          </a:solidFill>
                          <a:latin typeface="Montserrat"/>
                          <a:ea typeface="Montserrat"/>
                          <a:cs typeface="Montserrat"/>
                          <a:sym typeface="Montserrat"/>
                        </a:rPr>
                        <a:t>50.000 đ</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extLst>
                  <a:ext uri="{0D108BD9-81ED-4DB2-BD59-A6C34878D82A}">
                    <a16:rowId xmlns:a16="http://schemas.microsoft.com/office/drawing/2014/main" val="10004"/>
                  </a:ext>
                </a:extLst>
              </a:tr>
              <a:tr h="910577">
                <a:tc>
                  <a:txBody>
                    <a:bodyPr/>
                    <a:lstStyle/>
                    <a:p>
                      <a:pPr algn="ctr">
                        <a:lnSpc>
                          <a:spcPts val="2799"/>
                        </a:lnSpc>
                        <a:defRPr/>
                      </a:pPr>
                      <a:r>
                        <a:rPr lang="en-US" sz="1999" b="1">
                          <a:solidFill>
                            <a:srgbClr val="000000"/>
                          </a:solidFill>
                          <a:latin typeface="Montserrat Bold"/>
                          <a:ea typeface="Montserrat Bold"/>
                          <a:cs typeface="Montserrat Bold"/>
                          <a:sym typeface="Montserrat Bold"/>
                        </a:rPr>
                        <a:t>Tổng chi phí</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2799"/>
                        </a:lnSpc>
                        <a:defRPr/>
                      </a:pP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tc>
                  <a:txBody>
                    <a:bodyPr/>
                    <a:lstStyle/>
                    <a:p>
                      <a:pPr algn="ctr">
                        <a:lnSpc>
                          <a:spcPts val="2799"/>
                        </a:lnSpc>
                        <a:defRPr/>
                      </a:pPr>
                      <a:r>
                        <a:rPr lang="en-US" sz="1999" b="1">
                          <a:solidFill>
                            <a:srgbClr val="000000"/>
                          </a:solidFill>
                          <a:latin typeface="Montserrat Bold"/>
                          <a:ea typeface="Montserrat Bold"/>
                          <a:cs typeface="Montserrat Bold"/>
                          <a:sym typeface="Montserrat Bold"/>
                        </a:rPr>
                        <a:t>4 USD</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tc>
                  <a:txBody>
                    <a:bodyPr/>
                    <a:lstStyle/>
                    <a:p>
                      <a:pPr algn="ctr">
                        <a:lnSpc>
                          <a:spcPts val="2799"/>
                        </a:lnSpc>
                        <a:defRPr/>
                      </a:pPr>
                      <a:r>
                        <a:rPr lang="en-US" sz="1999" b="1" dirty="0">
                          <a:solidFill>
                            <a:srgbClr val="000000"/>
                          </a:solidFill>
                          <a:latin typeface="Montserrat Bold"/>
                          <a:ea typeface="Montserrat Bold"/>
                          <a:cs typeface="Montserrat Bold"/>
                          <a:sym typeface="Montserrat Bold"/>
                        </a:rPr>
                        <a:t>100.000 đ</a:t>
                      </a:r>
                      <a:endParaRPr lang="en-US" sz="1100" dirty="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sp>
        <p:nvSpPr>
          <p:cNvPr id="3" name="Freeform 3"/>
          <p:cNvSpPr/>
          <p:nvPr/>
        </p:nvSpPr>
        <p:spPr>
          <a:xfrm rot="-1802037">
            <a:off x="16182614" y="4919303"/>
            <a:ext cx="5561682" cy="4550467"/>
          </a:xfrm>
          <a:custGeom>
            <a:avLst/>
            <a:gdLst/>
            <a:ahLst/>
            <a:cxnLst/>
            <a:rect l="l" t="t" r="r" b="b"/>
            <a:pathLst>
              <a:path w="5561682" h="4550467">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12985570" y="-2263645"/>
            <a:ext cx="18101005" cy="5071697"/>
          </a:xfrm>
          <a:custGeom>
            <a:avLst/>
            <a:gdLst/>
            <a:ahLst/>
            <a:cxnLst/>
            <a:rect l="l" t="t" r="r" b="b"/>
            <a:pathLst>
              <a:path w="18101005" h="5071697">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642096" flipH="1">
            <a:off x="-2517334" y="2162976"/>
            <a:ext cx="3914681" cy="3202921"/>
          </a:xfrm>
          <a:custGeom>
            <a:avLst/>
            <a:gdLst/>
            <a:ahLst/>
            <a:cxnLst/>
            <a:rect l="l" t="t" r="r" b="b"/>
            <a:pathLst>
              <a:path w="3914681" h="320292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6" name="Group 6"/>
          <p:cNvGrpSpPr/>
          <p:nvPr/>
        </p:nvGrpSpPr>
        <p:grpSpPr>
          <a:xfrm>
            <a:off x="1028700" y="1028700"/>
            <a:ext cx="16230600" cy="8229600"/>
            <a:chOff x="0" y="0"/>
            <a:chExt cx="4274726" cy="2167467"/>
          </a:xfrm>
        </p:grpSpPr>
        <p:sp>
          <p:nvSpPr>
            <p:cNvPr id="7" name="Freeform 7"/>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id="8" name="TextBox 8"/>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6230600" y="0"/>
            <a:ext cx="1474915" cy="2009790"/>
            <a:chOff x="0" y="0"/>
            <a:chExt cx="660400" cy="899893"/>
          </a:xfrm>
        </p:grpSpPr>
        <p:sp>
          <p:nvSpPr>
            <p:cNvPr id="10" name="Freeform 10"/>
            <p:cNvSpPr/>
            <p:nvPr/>
          </p:nvSpPr>
          <p:spPr>
            <a:xfrm>
              <a:off x="0" y="0"/>
              <a:ext cx="660400" cy="899893"/>
            </a:xfrm>
            <a:custGeom>
              <a:avLst/>
              <a:gdLst/>
              <a:ahLst/>
              <a:cxnLst/>
              <a:rect l="l" t="t" r="r" b="b"/>
              <a:pathLst>
                <a:path w="660400" h="899893">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id="11" name="TextBox 11"/>
            <p:cNvSpPr txBox="1"/>
            <p:nvPr/>
          </p:nvSpPr>
          <p:spPr>
            <a:xfrm>
              <a:off x="0" y="47625"/>
              <a:ext cx="660400" cy="725268"/>
            </a:xfrm>
            <a:prstGeom prst="rect">
              <a:avLst/>
            </a:prstGeom>
          </p:spPr>
          <p:txBody>
            <a:bodyPr lIns="50800" tIns="50800" rIns="50800" bIns="50800" rtlCol="0" anchor="ctr"/>
            <a:lstStyle/>
            <a:p>
              <a:pPr algn="ctr">
                <a:lnSpc>
                  <a:spcPts val="2199"/>
                </a:lnSpc>
              </a:pPr>
              <a:endParaRPr/>
            </a:p>
          </p:txBody>
        </p:sp>
      </p:grpSp>
      <p:sp>
        <p:nvSpPr>
          <p:cNvPr id="12" name="Freeform 12"/>
          <p:cNvSpPr/>
          <p:nvPr/>
        </p:nvSpPr>
        <p:spPr>
          <a:xfrm>
            <a:off x="13123706" y="8121980"/>
            <a:ext cx="15228992" cy="4266991"/>
          </a:xfrm>
          <a:custGeom>
            <a:avLst/>
            <a:gdLst/>
            <a:ahLst/>
            <a:cxnLst/>
            <a:rect l="l" t="t" r="r" b="b"/>
            <a:pathLst>
              <a:path w="15228992" h="4266991">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Freeform 13"/>
          <p:cNvSpPr/>
          <p:nvPr/>
        </p:nvSpPr>
        <p:spPr>
          <a:xfrm>
            <a:off x="1414585" y="1462576"/>
            <a:ext cx="6755918" cy="986265"/>
          </a:xfrm>
          <a:custGeom>
            <a:avLst/>
            <a:gdLst/>
            <a:ahLst/>
            <a:cxnLst/>
            <a:rect l="l" t="t" r="r" b="b"/>
            <a:pathLst>
              <a:path w="6755918" h="986265">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4" name="TextBox 14"/>
          <p:cNvSpPr txBox="1"/>
          <p:nvPr/>
        </p:nvSpPr>
        <p:spPr>
          <a:xfrm>
            <a:off x="1527468" y="2314339"/>
            <a:ext cx="13286070" cy="682625"/>
          </a:xfrm>
          <a:prstGeom prst="rect">
            <a:avLst/>
          </a:prstGeom>
        </p:spPr>
        <p:txBody>
          <a:bodyPr lIns="0" tIns="0" rIns="0" bIns="0" rtlCol="0" anchor="t">
            <a:spAutoFit/>
          </a:bodyPr>
          <a:lstStyle/>
          <a:p>
            <a:pPr algn="just">
              <a:lnSpc>
                <a:spcPts val="6249"/>
              </a:lnSpc>
            </a:pPr>
            <a:r>
              <a:rPr lang="en-US" sz="2499" b="1">
                <a:solidFill>
                  <a:srgbClr val="383C5B"/>
                </a:solidFill>
                <a:latin typeface="Montserrat Bold"/>
                <a:ea typeface="Montserrat Bold"/>
                <a:cs typeface="Montserrat Bold"/>
                <a:sym typeface="Montserrat Bold"/>
              </a:rPr>
              <a:t>📈 ROI &amp; Break-even Analysis</a:t>
            </a:r>
          </a:p>
        </p:txBody>
      </p:sp>
      <p:sp>
        <p:nvSpPr>
          <p:cNvPr id="15" name="TextBox 15"/>
          <p:cNvSpPr txBox="1"/>
          <p:nvPr/>
        </p:nvSpPr>
        <p:spPr>
          <a:xfrm>
            <a:off x="1765301" y="1663044"/>
            <a:ext cx="258961" cy="537845"/>
          </a:xfrm>
          <a:prstGeom prst="rect">
            <a:avLst/>
          </a:prstGeom>
        </p:spPr>
        <p:txBody>
          <a:bodyPr lIns="0" tIns="0" rIns="0" bIns="0" rtlCol="0" anchor="t">
            <a:spAutoFit/>
          </a:bodyPr>
          <a:lstStyle/>
          <a:p>
            <a:pPr algn="ctr">
              <a:lnSpc>
                <a:spcPts val="4480"/>
              </a:lnSpc>
              <a:spcBef>
                <a:spcPct val="0"/>
              </a:spcBef>
            </a:pPr>
            <a:r>
              <a:rPr lang="en-US" sz="3200" b="1">
                <a:solidFill>
                  <a:srgbClr val="FFFFFF"/>
                </a:solidFill>
                <a:latin typeface="Montserrat Bold"/>
                <a:ea typeface="Montserrat Bold"/>
                <a:cs typeface="Montserrat Bold"/>
                <a:sym typeface="Montserrat Bold"/>
              </a:rPr>
              <a:t>6</a:t>
            </a:r>
          </a:p>
        </p:txBody>
      </p:sp>
      <p:sp>
        <p:nvSpPr>
          <p:cNvPr id="16" name="TextBox 16"/>
          <p:cNvSpPr txBox="1"/>
          <p:nvPr/>
        </p:nvSpPr>
        <p:spPr>
          <a:xfrm>
            <a:off x="2573751" y="1838448"/>
            <a:ext cx="5329317" cy="362440"/>
          </a:xfrm>
          <a:prstGeom prst="rect">
            <a:avLst/>
          </a:prstGeom>
        </p:spPr>
        <p:txBody>
          <a:bodyPr lIns="0" tIns="0" rIns="0" bIns="0" rtlCol="0" anchor="t">
            <a:spAutoFit/>
          </a:bodyPr>
          <a:lstStyle/>
          <a:p>
            <a:pPr algn="l">
              <a:lnSpc>
                <a:spcPts val="2557"/>
              </a:lnSpc>
            </a:pPr>
            <a:r>
              <a:rPr lang="en-US" sz="3197" b="1">
                <a:solidFill>
                  <a:srgbClr val="FFFFFF"/>
                </a:solidFill>
                <a:latin typeface="Montserrat Heavy"/>
                <a:ea typeface="Montserrat Heavy"/>
                <a:cs typeface="Montserrat Heavy"/>
                <a:sym typeface="Montserrat Heavy"/>
              </a:rPr>
              <a:t>CHI PHÍ</a:t>
            </a:r>
          </a:p>
        </p:txBody>
      </p:sp>
      <p:sp>
        <p:nvSpPr>
          <p:cNvPr id="17" name="Freeform 17"/>
          <p:cNvSpPr/>
          <p:nvPr/>
        </p:nvSpPr>
        <p:spPr>
          <a:xfrm>
            <a:off x="16339747" y="651470"/>
            <a:ext cx="1256621" cy="706849"/>
          </a:xfrm>
          <a:custGeom>
            <a:avLst/>
            <a:gdLst/>
            <a:ahLst/>
            <a:cxnLst/>
            <a:rect l="l" t="t" r="r" b="b"/>
            <a:pathLst>
              <a:path w="1256621" h="706849">
                <a:moveTo>
                  <a:pt x="0" y="0"/>
                </a:moveTo>
                <a:lnTo>
                  <a:pt x="1256621" y="0"/>
                </a:lnTo>
                <a:lnTo>
                  <a:pt x="1256621" y="706850"/>
                </a:lnTo>
                <a:lnTo>
                  <a:pt x="0" y="706850"/>
                </a:lnTo>
                <a:lnTo>
                  <a:pt x="0" y="0"/>
                </a:lnTo>
                <a:close/>
              </a:path>
            </a:pathLst>
          </a:custGeom>
          <a:blipFill>
            <a:blip r:embed="rId11"/>
            <a:stretch>
              <a:fillRect/>
            </a:stretch>
          </a:blipFill>
        </p:spPr>
      </p:sp>
      <p:graphicFrame>
        <p:nvGraphicFramePr>
          <p:cNvPr id="18" name="Table 18"/>
          <p:cNvGraphicFramePr>
            <a:graphicFrameLocks noGrp="1"/>
          </p:cNvGraphicFramePr>
          <p:nvPr>
            <p:extLst>
              <p:ext uri="{D42A27DB-BD31-4B8C-83A1-F6EECF244321}">
                <p14:modId xmlns:p14="http://schemas.microsoft.com/office/powerpoint/2010/main" val="2029803495"/>
              </p:ext>
            </p:extLst>
          </p:nvPr>
        </p:nvGraphicFramePr>
        <p:xfrm>
          <a:off x="1527468" y="3358915"/>
          <a:ext cx="15064583" cy="4172361"/>
        </p:xfrm>
        <a:graphic>
          <a:graphicData uri="http://schemas.openxmlformats.org/drawingml/2006/table">
            <a:tbl>
              <a:tblPr/>
              <a:tblGrid>
                <a:gridCol w="7065413">
                  <a:extLst>
                    <a:ext uri="{9D8B030D-6E8A-4147-A177-3AD203B41FA5}">
                      <a16:colId xmlns:a16="http://schemas.microsoft.com/office/drawing/2014/main" val="20000"/>
                    </a:ext>
                  </a:extLst>
                </a:gridCol>
                <a:gridCol w="7999170">
                  <a:extLst>
                    <a:ext uri="{9D8B030D-6E8A-4147-A177-3AD203B41FA5}">
                      <a16:colId xmlns:a16="http://schemas.microsoft.com/office/drawing/2014/main" val="20001"/>
                    </a:ext>
                  </a:extLst>
                </a:gridCol>
              </a:tblGrid>
              <a:tr h="911950">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Chỉ số</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Phân tích</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extLst>
                  <a:ext uri="{0D108BD9-81ED-4DB2-BD59-A6C34878D82A}">
                    <a16:rowId xmlns:a16="http://schemas.microsoft.com/office/drawing/2014/main" val="10000"/>
                  </a:ext>
                </a:extLst>
              </a:tr>
              <a:tr h="1646048">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Chi phí đầu tư ban đầu</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a:solidFill>
                            <a:srgbClr val="000000"/>
                          </a:solidFill>
                          <a:latin typeface="Montserrat"/>
                          <a:ea typeface="Montserrat"/>
                          <a:cs typeface="Montserrat"/>
                          <a:sym typeface="Montserrat"/>
                        </a:rPr>
                        <a:t>$4 (~100.000₫) cho môi trường thử nghiệm đơn giản</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extLst>
                  <a:ext uri="{0D108BD9-81ED-4DB2-BD59-A6C34878D82A}">
                    <a16:rowId xmlns:a16="http://schemas.microsoft.com/office/drawing/2014/main" val="10001"/>
                  </a:ext>
                </a:extLst>
              </a:tr>
              <a:tr h="1614363">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Lợi ích đạt được</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dirty="0" err="1">
                          <a:solidFill>
                            <a:srgbClr val="000000"/>
                          </a:solidFill>
                          <a:latin typeface="Montserrat"/>
                          <a:ea typeface="Montserrat"/>
                          <a:cs typeface="Montserrat"/>
                          <a:sym typeface="Montserrat"/>
                        </a:rPr>
                        <a:t>Tránh</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rủi</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ro</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rò</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rỉ</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dữ</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liệu</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nội</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bộ</a:t>
                      </a:r>
                      <a:r>
                        <a:rPr lang="en-US" sz="2199" dirty="0">
                          <a:solidFill>
                            <a:srgbClr val="000000"/>
                          </a:solidFill>
                          <a:latin typeface="Montserrat"/>
                          <a:ea typeface="Montserrat"/>
                          <a:cs typeface="Montserrat"/>
                          <a:sym typeface="Montserrat"/>
                        </a:rPr>
                        <a:t> &amp; </a:t>
                      </a:r>
                      <a:r>
                        <a:rPr lang="en-US" sz="2199" dirty="0" err="1">
                          <a:solidFill>
                            <a:srgbClr val="000000"/>
                          </a:solidFill>
                          <a:latin typeface="Montserrat"/>
                          <a:ea typeface="Montserrat"/>
                          <a:cs typeface="Montserrat"/>
                          <a:sym typeface="Montserrat"/>
                        </a:rPr>
                        <a:t>khách</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hàng</a:t>
                      </a:r>
                      <a:endParaRPr lang="en-US" sz="1100" dirty="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sp>
        <p:nvSpPr>
          <p:cNvPr id="3" name="Freeform 3"/>
          <p:cNvSpPr/>
          <p:nvPr/>
        </p:nvSpPr>
        <p:spPr>
          <a:xfrm rot="-1802037">
            <a:off x="16182614" y="4919303"/>
            <a:ext cx="5561682" cy="4550467"/>
          </a:xfrm>
          <a:custGeom>
            <a:avLst/>
            <a:gdLst/>
            <a:ahLst/>
            <a:cxnLst/>
            <a:rect l="l" t="t" r="r" b="b"/>
            <a:pathLst>
              <a:path w="5561682" h="4550467">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12985570" y="-2263645"/>
            <a:ext cx="18101005" cy="5071697"/>
          </a:xfrm>
          <a:custGeom>
            <a:avLst/>
            <a:gdLst/>
            <a:ahLst/>
            <a:cxnLst/>
            <a:rect l="l" t="t" r="r" b="b"/>
            <a:pathLst>
              <a:path w="18101005" h="5071697">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642096" flipH="1">
            <a:off x="-2517334" y="2162976"/>
            <a:ext cx="3914681" cy="3202921"/>
          </a:xfrm>
          <a:custGeom>
            <a:avLst/>
            <a:gdLst/>
            <a:ahLst/>
            <a:cxnLst/>
            <a:rect l="l" t="t" r="r" b="b"/>
            <a:pathLst>
              <a:path w="3914681" h="320292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6" name="Group 6"/>
          <p:cNvGrpSpPr/>
          <p:nvPr/>
        </p:nvGrpSpPr>
        <p:grpSpPr>
          <a:xfrm>
            <a:off x="1028700" y="1028700"/>
            <a:ext cx="16230600" cy="8761494"/>
            <a:chOff x="0" y="0"/>
            <a:chExt cx="4274726" cy="2307554"/>
          </a:xfrm>
        </p:grpSpPr>
        <p:sp>
          <p:nvSpPr>
            <p:cNvPr id="7" name="Freeform 7"/>
            <p:cNvSpPr/>
            <p:nvPr/>
          </p:nvSpPr>
          <p:spPr>
            <a:xfrm>
              <a:off x="0" y="0"/>
              <a:ext cx="4274726" cy="2307554"/>
            </a:xfrm>
            <a:custGeom>
              <a:avLst/>
              <a:gdLst/>
              <a:ahLst/>
              <a:cxnLst/>
              <a:rect l="l" t="t" r="r" b="b"/>
              <a:pathLst>
                <a:path w="4274726" h="2307554">
                  <a:moveTo>
                    <a:pt x="24327" y="0"/>
                  </a:moveTo>
                  <a:lnTo>
                    <a:pt x="4250399" y="0"/>
                  </a:lnTo>
                  <a:cubicBezTo>
                    <a:pt x="4263834" y="0"/>
                    <a:pt x="4274726" y="10891"/>
                    <a:pt x="4274726" y="24327"/>
                  </a:cubicBezTo>
                  <a:lnTo>
                    <a:pt x="4274726" y="2283227"/>
                  </a:lnTo>
                  <a:cubicBezTo>
                    <a:pt x="4274726" y="2296663"/>
                    <a:pt x="4263834" y="2307554"/>
                    <a:pt x="4250399" y="2307554"/>
                  </a:cubicBezTo>
                  <a:lnTo>
                    <a:pt x="24327" y="2307554"/>
                  </a:lnTo>
                  <a:cubicBezTo>
                    <a:pt x="10891" y="2307554"/>
                    <a:pt x="0" y="2296663"/>
                    <a:pt x="0" y="2283227"/>
                  </a:cubicBezTo>
                  <a:lnTo>
                    <a:pt x="0" y="24327"/>
                  </a:lnTo>
                  <a:cubicBezTo>
                    <a:pt x="0" y="10891"/>
                    <a:pt x="10891" y="0"/>
                    <a:pt x="24327" y="0"/>
                  </a:cubicBezTo>
                  <a:close/>
                </a:path>
              </a:pathLst>
            </a:custGeom>
            <a:solidFill>
              <a:srgbClr val="FBFBFB">
                <a:alpha val="89804"/>
              </a:srgbClr>
            </a:solidFill>
          </p:spPr>
        </p:sp>
        <p:sp>
          <p:nvSpPr>
            <p:cNvPr id="8" name="TextBox 8"/>
            <p:cNvSpPr txBox="1"/>
            <p:nvPr/>
          </p:nvSpPr>
          <p:spPr>
            <a:xfrm>
              <a:off x="0" y="-38100"/>
              <a:ext cx="4274726" cy="2345654"/>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6230600" y="0"/>
            <a:ext cx="1474915" cy="2009790"/>
            <a:chOff x="0" y="0"/>
            <a:chExt cx="660400" cy="899893"/>
          </a:xfrm>
        </p:grpSpPr>
        <p:sp>
          <p:nvSpPr>
            <p:cNvPr id="10" name="Freeform 10"/>
            <p:cNvSpPr/>
            <p:nvPr/>
          </p:nvSpPr>
          <p:spPr>
            <a:xfrm>
              <a:off x="0" y="0"/>
              <a:ext cx="660400" cy="899893"/>
            </a:xfrm>
            <a:custGeom>
              <a:avLst/>
              <a:gdLst/>
              <a:ahLst/>
              <a:cxnLst/>
              <a:rect l="l" t="t" r="r" b="b"/>
              <a:pathLst>
                <a:path w="660400" h="899893">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id="11" name="TextBox 11"/>
            <p:cNvSpPr txBox="1"/>
            <p:nvPr/>
          </p:nvSpPr>
          <p:spPr>
            <a:xfrm>
              <a:off x="0" y="47625"/>
              <a:ext cx="660400" cy="725268"/>
            </a:xfrm>
            <a:prstGeom prst="rect">
              <a:avLst/>
            </a:prstGeom>
          </p:spPr>
          <p:txBody>
            <a:bodyPr lIns="50800" tIns="50800" rIns="50800" bIns="50800" rtlCol="0" anchor="ctr"/>
            <a:lstStyle/>
            <a:p>
              <a:pPr algn="ctr">
                <a:lnSpc>
                  <a:spcPts val="2199"/>
                </a:lnSpc>
              </a:pPr>
              <a:endParaRPr/>
            </a:p>
          </p:txBody>
        </p:sp>
      </p:grpSp>
      <p:sp>
        <p:nvSpPr>
          <p:cNvPr id="12" name="Freeform 12"/>
          <p:cNvSpPr/>
          <p:nvPr/>
        </p:nvSpPr>
        <p:spPr>
          <a:xfrm>
            <a:off x="13123706" y="8121980"/>
            <a:ext cx="15228992" cy="4266991"/>
          </a:xfrm>
          <a:custGeom>
            <a:avLst/>
            <a:gdLst/>
            <a:ahLst/>
            <a:cxnLst/>
            <a:rect l="l" t="t" r="r" b="b"/>
            <a:pathLst>
              <a:path w="15228992" h="4266991">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Freeform 13"/>
          <p:cNvSpPr/>
          <p:nvPr/>
        </p:nvSpPr>
        <p:spPr>
          <a:xfrm>
            <a:off x="1414585" y="1462576"/>
            <a:ext cx="6755918" cy="986265"/>
          </a:xfrm>
          <a:custGeom>
            <a:avLst/>
            <a:gdLst/>
            <a:ahLst/>
            <a:cxnLst/>
            <a:rect l="l" t="t" r="r" b="b"/>
            <a:pathLst>
              <a:path w="6755918" h="986265">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4" name="TextBox 14"/>
          <p:cNvSpPr txBox="1"/>
          <p:nvPr/>
        </p:nvSpPr>
        <p:spPr>
          <a:xfrm>
            <a:off x="1527468" y="2314339"/>
            <a:ext cx="13286070" cy="682625"/>
          </a:xfrm>
          <a:prstGeom prst="rect">
            <a:avLst/>
          </a:prstGeom>
        </p:spPr>
        <p:txBody>
          <a:bodyPr lIns="0" tIns="0" rIns="0" bIns="0" rtlCol="0" anchor="t">
            <a:spAutoFit/>
          </a:bodyPr>
          <a:lstStyle/>
          <a:p>
            <a:pPr algn="just">
              <a:lnSpc>
                <a:spcPts val="6249"/>
              </a:lnSpc>
            </a:pPr>
            <a:r>
              <a:rPr lang="en-US" sz="2499" b="1">
                <a:solidFill>
                  <a:srgbClr val="383C5B"/>
                </a:solidFill>
                <a:latin typeface="Montserrat Bold"/>
                <a:ea typeface="Montserrat Bold"/>
                <a:cs typeface="Montserrat Bold"/>
                <a:sym typeface="Montserrat Bold"/>
              </a:rPr>
              <a:t>💡 Cost Optimization Strategies</a:t>
            </a:r>
          </a:p>
        </p:txBody>
      </p:sp>
      <p:sp>
        <p:nvSpPr>
          <p:cNvPr id="15" name="TextBox 15"/>
          <p:cNvSpPr txBox="1"/>
          <p:nvPr/>
        </p:nvSpPr>
        <p:spPr>
          <a:xfrm>
            <a:off x="1765301" y="1663044"/>
            <a:ext cx="258961" cy="537845"/>
          </a:xfrm>
          <a:prstGeom prst="rect">
            <a:avLst/>
          </a:prstGeom>
        </p:spPr>
        <p:txBody>
          <a:bodyPr lIns="0" tIns="0" rIns="0" bIns="0" rtlCol="0" anchor="t">
            <a:spAutoFit/>
          </a:bodyPr>
          <a:lstStyle/>
          <a:p>
            <a:pPr algn="ctr">
              <a:lnSpc>
                <a:spcPts val="4480"/>
              </a:lnSpc>
              <a:spcBef>
                <a:spcPct val="0"/>
              </a:spcBef>
            </a:pPr>
            <a:r>
              <a:rPr lang="en-US" sz="3200" b="1">
                <a:solidFill>
                  <a:srgbClr val="FFFFFF"/>
                </a:solidFill>
                <a:latin typeface="Montserrat Bold"/>
                <a:ea typeface="Montserrat Bold"/>
                <a:cs typeface="Montserrat Bold"/>
                <a:sym typeface="Montserrat Bold"/>
              </a:rPr>
              <a:t>6</a:t>
            </a:r>
          </a:p>
        </p:txBody>
      </p:sp>
      <p:sp>
        <p:nvSpPr>
          <p:cNvPr id="16" name="TextBox 16"/>
          <p:cNvSpPr txBox="1"/>
          <p:nvPr/>
        </p:nvSpPr>
        <p:spPr>
          <a:xfrm>
            <a:off x="2573751" y="1838448"/>
            <a:ext cx="5329317" cy="362440"/>
          </a:xfrm>
          <a:prstGeom prst="rect">
            <a:avLst/>
          </a:prstGeom>
        </p:spPr>
        <p:txBody>
          <a:bodyPr lIns="0" tIns="0" rIns="0" bIns="0" rtlCol="0" anchor="t">
            <a:spAutoFit/>
          </a:bodyPr>
          <a:lstStyle/>
          <a:p>
            <a:pPr algn="l">
              <a:lnSpc>
                <a:spcPts val="2557"/>
              </a:lnSpc>
            </a:pPr>
            <a:r>
              <a:rPr lang="en-US" sz="3197" b="1">
                <a:solidFill>
                  <a:srgbClr val="FFFFFF"/>
                </a:solidFill>
                <a:latin typeface="Montserrat Heavy"/>
                <a:ea typeface="Montserrat Heavy"/>
                <a:cs typeface="Montserrat Heavy"/>
                <a:sym typeface="Montserrat Heavy"/>
              </a:rPr>
              <a:t>CHI PHÍ</a:t>
            </a:r>
          </a:p>
        </p:txBody>
      </p:sp>
      <p:sp>
        <p:nvSpPr>
          <p:cNvPr id="17" name="Freeform 17"/>
          <p:cNvSpPr/>
          <p:nvPr/>
        </p:nvSpPr>
        <p:spPr>
          <a:xfrm>
            <a:off x="16339747" y="651470"/>
            <a:ext cx="1256621" cy="706849"/>
          </a:xfrm>
          <a:custGeom>
            <a:avLst/>
            <a:gdLst/>
            <a:ahLst/>
            <a:cxnLst/>
            <a:rect l="l" t="t" r="r" b="b"/>
            <a:pathLst>
              <a:path w="1256621" h="706849">
                <a:moveTo>
                  <a:pt x="0" y="0"/>
                </a:moveTo>
                <a:lnTo>
                  <a:pt x="1256621" y="0"/>
                </a:lnTo>
                <a:lnTo>
                  <a:pt x="1256621" y="706850"/>
                </a:lnTo>
                <a:lnTo>
                  <a:pt x="0" y="706850"/>
                </a:lnTo>
                <a:lnTo>
                  <a:pt x="0" y="0"/>
                </a:lnTo>
                <a:close/>
              </a:path>
            </a:pathLst>
          </a:custGeom>
          <a:blipFill>
            <a:blip r:embed="rId11"/>
            <a:stretch>
              <a:fillRect/>
            </a:stretch>
          </a:blipFill>
        </p:spPr>
      </p:sp>
      <p:graphicFrame>
        <p:nvGraphicFramePr>
          <p:cNvPr id="18" name="Table 18"/>
          <p:cNvGraphicFramePr>
            <a:graphicFrameLocks noGrp="1"/>
          </p:cNvGraphicFramePr>
          <p:nvPr>
            <p:extLst>
              <p:ext uri="{D42A27DB-BD31-4B8C-83A1-F6EECF244321}">
                <p14:modId xmlns:p14="http://schemas.microsoft.com/office/powerpoint/2010/main" val="3180487644"/>
              </p:ext>
            </p:extLst>
          </p:nvPr>
        </p:nvGraphicFramePr>
        <p:xfrm>
          <a:off x="1527468" y="3358915"/>
          <a:ext cx="15064583" cy="6076950"/>
        </p:xfrm>
        <a:graphic>
          <a:graphicData uri="http://schemas.openxmlformats.org/drawingml/2006/table">
            <a:tbl>
              <a:tblPr/>
              <a:tblGrid>
                <a:gridCol w="7065413">
                  <a:extLst>
                    <a:ext uri="{9D8B030D-6E8A-4147-A177-3AD203B41FA5}">
                      <a16:colId xmlns:a16="http://schemas.microsoft.com/office/drawing/2014/main" val="20000"/>
                    </a:ext>
                  </a:extLst>
                </a:gridCol>
                <a:gridCol w="7999170">
                  <a:extLst>
                    <a:ext uri="{9D8B030D-6E8A-4147-A177-3AD203B41FA5}">
                      <a16:colId xmlns:a16="http://schemas.microsoft.com/office/drawing/2014/main" val="20001"/>
                    </a:ext>
                  </a:extLst>
                </a:gridCol>
              </a:tblGrid>
              <a:tr h="947481">
                <a:tc>
                  <a:txBody>
                    <a:bodyPr/>
                    <a:lstStyle/>
                    <a:p>
                      <a:pPr algn="ctr">
                        <a:lnSpc>
                          <a:spcPts val="3079"/>
                        </a:lnSpc>
                        <a:defRPr/>
                      </a:pPr>
                      <a:r>
                        <a:rPr lang="en-US" sz="2199" b="1" dirty="0" err="1">
                          <a:solidFill>
                            <a:srgbClr val="000000"/>
                          </a:solidFill>
                          <a:latin typeface="Montserrat Bold"/>
                          <a:ea typeface="Montserrat Bold"/>
                          <a:cs typeface="Montserrat Bold"/>
                          <a:sym typeface="Montserrat Bold"/>
                        </a:rPr>
                        <a:t>Chiến</a:t>
                      </a:r>
                      <a:r>
                        <a:rPr lang="en-US" sz="2199" b="1" dirty="0">
                          <a:solidFill>
                            <a:srgbClr val="000000"/>
                          </a:solidFill>
                          <a:latin typeface="Montserrat Bold"/>
                          <a:ea typeface="Montserrat Bold"/>
                          <a:cs typeface="Montserrat Bold"/>
                          <a:sym typeface="Montserrat Bold"/>
                        </a:rPr>
                        <a:t> </a:t>
                      </a:r>
                      <a:r>
                        <a:rPr lang="en-US" sz="2199" b="1" dirty="0" err="1">
                          <a:solidFill>
                            <a:srgbClr val="000000"/>
                          </a:solidFill>
                          <a:latin typeface="Montserrat Bold"/>
                          <a:ea typeface="Montserrat Bold"/>
                          <a:cs typeface="Montserrat Bold"/>
                          <a:sym typeface="Montserrat Bold"/>
                        </a:rPr>
                        <a:t>lược</a:t>
                      </a:r>
                      <a:r>
                        <a:rPr lang="en-US" sz="2199" b="1" dirty="0">
                          <a:solidFill>
                            <a:srgbClr val="000000"/>
                          </a:solidFill>
                          <a:latin typeface="Montserrat Bold"/>
                          <a:ea typeface="Montserrat Bold"/>
                          <a:cs typeface="Montserrat Bold"/>
                          <a:sym typeface="Montserrat Bold"/>
                        </a:rPr>
                        <a:t> </a:t>
                      </a:r>
                      <a:endParaRPr lang="en-US" sz="1100" dirty="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 Mục tiêu</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extLst>
                  <a:ext uri="{0D108BD9-81ED-4DB2-BD59-A6C34878D82A}">
                    <a16:rowId xmlns:a16="http://schemas.microsoft.com/office/drawing/2014/main" val="10000"/>
                  </a:ext>
                </a:extLst>
              </a:tr>
              <a:tr h="1393996">
                <a:tc>
                  <a:txBody>
                    <a:bodyPr/>
                    <a:lstStyle/>
                    <a:p>
                      <a:pPr algn="ctr">
                        <a:lnSpc>
                          <a:spcPts val="3079"/>
                        </a:lnSpc>
                        <a:defRPr/>
                      </a:pPr>
                      <a:r>
                        <a:rPr lang="en-US" sz="2199" b="1" dirty="0" err="1">
                          <a:solidFill>
                            <a:srgbClr val="000000"/>
                          </a:solidFill>
                          <a:latin typeface="Montserrat Bold"/>
                          <a:ea typeface="Montserrat Bold"/>
                          <a:cs typeface="Montserrat Bold"/>
                          <a:sym typeface="Montserrat Bold"/>
                        </a:rPr>
                        <a:t>Dùng</a:t>
                      </a:r>
                      <a:r>
                        <a:rPr lang="en-US" sz="2199" b="1" dirty="0">
                          <a:solidFill>
                            <a:srgbClr val="000000"/>
                          </a:solidFill>
                          <a:latin typeface="Montserrat Bold"/>
                          <a:ea typeface="Montserrat Bold"/>
                          <a:cs typeface="Montserrat Bold"/>
                          <a:sym typeface="Montserrat Bold"/>
                        </a:rPr>
                        <a:t> Free Tier AWS </a:t>
                      </a:r>
                      <a:r>
                        <a:rPr lang="en-US" sz="2199" b="1" dirty="0" err="1">
                          <a:solidFill>
                            <a:srgbClr val="000000"/>
                          </a:solidFill>
                          <a:latin typeface="Montserrat Bold"/>
                          <a:ea typeface="Montserrat Bold"/>
                          <a:cs typeface="Montserrat Bold"/>
                          <a:sym typeface="Montserrat Bold"/>
                        </a:rPr>
                        <a:t>và</a:t>
                      </a:r>
                      <a:r>
                        <a:rPr lang="en-US" sz="2199" b="1" dirty="0">
                          <a:solidFill>
                            <a:srgbClr val="000000"/>
                          </a:solidFill>
                          <a:latin typeface="Montserrat Bold"/>
                          <a:ea typeface="Montserrat Bold"/>
                          <a:cs typeface="Montserrat Bold"/>
                          <a:sym typeface="Montserrat Bold"/>
                        </a:rPr>
                        <a:t> Spot Instance </a:t>
                      </a:r>
                      <a:r>
                        <a:rPr lang="en-US" sz="2199" b="1" dirty="0" err="1">
                          <a:solidFill>
                            <a:srgbClr val="000000"/>
                          </a:solidFill>
                          <a:latin typeface="Montserrat Bold"/>
                          <a:ea typeface="Montserrat Bold"/>
                          <a:cs typeface="Montserrat Bold"/>
                          <a:sym typeface="Montserrat Bold"/>
                        </a:rPr>
                        <a:t>nếu</a:t>
                      </a:r>
                      <a:r>
                        <a:rPr lang="en-US" sz="2199" b="1" dirty="0">
                          <a:solidFill>
                            <a:srgbClr val="000000"/>
                          </a:solidFill>
                          <a:latin typeface="Montserrat Bold"/>
                          <a:ea typeface="Montserrat Bold"/>
                          <a:cs typeface="Montserrat Bold"/>
                          <a:sym typeface="Montserrat Bold"/>
                        </a:rPr>
                        <a:t> </a:t>
                      </a:r>
                      <a:r>
                        <a:rPr lang="en-US" sz="2199" b="1" dirty="0" err="1">
                          <a:solidFill>
                            <a:srgbClr val="000000"/>
                          </a:solidFill>
                          <a:latin typeface="Montserrat Bold"/>
                          <a:ea typeface="Montserrat Bold"/>
                          <a:cs typeface="Montserrat Bold"/>
                          <a:sym typeface="Montserrat Bold"/>
                        </a:rPr>
                        <a:t>cần</a:t>
                      </a:r>
                      <a:endParaRPr lang="en-US" sz="1100" dirty="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dirty="0" err="1">
                          <a:solidFill>
                            <a:srgbClr val="000000"/>
                          </a:solidFill>
                          <a:latin typeface="Montserrat"/>
                          <a:ea typeface="Montserrat"/>
                          <a:cs typeface="Montserrat"/>
                          <a:sym typeface="Montserrat"/>
                        </a:rPr>
                        <a:t>Giảm</a:t>
                      </a:r>
                      <a:r>
                        <a:rPr lang="en-US" sz="2199" dirty="0">
                          <a:solidFill>
                            <a:srgbClr val="000000"/>
                          </a:solidFill>
                          <a:latin typeface="Montserrat"/>
                          <a:ea typeface="Montserrat"/>
                          <a:cs typeface="Montserrat"/>
                          <a:sym typeface="Montserrat"/>
                        </a:rPr>
                        <a:t> chi </a:t>
                      </a:r>
                      <a:r>
                        <a:rPr lang="en-US" sz="2199" dirty="0" err="1">
                          <a:solidFill>
                            <a:srgbClr val="000000"/>
                          </a:solidFill>
                          <a:latin typeface="Montserrat"/>
                          <a:ea typeface="Montserrat"/>
                          <a:cs typeface="Montserrat"/>
                          <a:sym typeface="Montserrat"/>
                        </a:rPr>
                        <a:t>phí</a:t>
                      </a:r>
                      <a:r>
                        <a:rPr lang="en-US" sz="2199" dirty="0">
                          <a:solidFill>
                            <a:srgbClr val="000000"/>
                          </a:solidFill>
                          <a:latin typeface="Montserrat"/>
                          <a:ea typeface="Montserrat"/>
                          <a:cs typeface="Montserrat"/>
                          <a:sym typeface="Montserrat"/>
                        </a:rPr>
                        <a:t> compute</a:t>
                      </a:r>
                      <a:endParaRPr lang="en-US" sz="1100" dirty="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extLst>
                  <a:ext uri="{0D108BD9-81ED-4DB2-BD59-A6C34878D82A}">
                    <a16:rowId xmlns:a16="http://schemas.microsoft.com/office/drawing/2014/main" val="10001"/>
                  </a:ext>
                </a:extLst>
              </a:tr>
              <a:tr h="1393996">
                <a:tc>
                  <a:txBody>
                    <a:bodyPr/>
                    <a:lstStyle/>
                    <a:p>
                      <a:pPr algn="ctr">
                        <a:lnSpc>
                          <a:spcPts val="3079"/>
                        </a:lnSpc>
                        <a:defRPr/>
                      </a:pPr>
                      <a:r>
                        <a:rPr lang="en-US" sz="2199" b="1" dirty="0" err="1">
                          <a:solidFill>
                            <a:srgbClr val="000000"/>
                          </a:solidFill>
                          <a:latin typeface="Montserrat Bold"/>
                          <a:ea typeface="Montserrat Bold"/>
                          <a:cs typeface="Montserrat Bold"/>
                          <a:sym typeface="Montserrat Bold"/>
                        </a:rPr>
                        <a:t>Tận</a:t>
                      </a:r>
                      <a:r>
                        <a:rPr lang="en-US" sz="2199" b="1" dirty="0">
                          <a:solidFill>
                            <a:srgbClr val="000000"/>
                          </a:solidFill>
                          <a:latin typeface="Montserrat Bold"/>
                          <a:ea typeface="Montserrat Bold"/>
                          <a:cs typeface="Montserrat Bold"/>
                          <a:sym typeface="Montserrat Bold"/>
                        </a:rPr>
                        <a:t> </a:t>
                      </a:r>
                      <a:r>
                        <a:rPr lang="en-US" sz="2199" b="1" dirty="0" err="1">
                          <a:solidFill>
                            <a:srgbClr val="000000"/>
                          </a:solidFill>
                          <a:latin typeface="Montserrat Bold"/>
                          <a:ea typeface="Montserrat Bold"/>
                          <a:cs typeface="Montserrat Bold"/>
                          <a:sym typeface="Montserrat Bold"/>
                        </a:rPr>
                        <a:t>dụng</a:t>
                      </a:r>
                      <a:r>
                        <a:rPr lang="en-US" sz="2199" b="1" dirty="0">
                          <a:solidFill>
                            <a:srgbClr val="000000"/>
                          </a:solidFill>
                          <a:latin typeface="Montserrat Bold"/>
                          <a:ea typeface="Montserrat Bold"/>
                          <a:cs typeface="Montserrat Bold"/>
                          <a:sym typeface="Montserrat Bold"/>
                        </a:rPr>
                        <a:t> </a:t>
                      </a:r>
                      <a:r>
                        <a:rPr lang="en-US" sz="2199" b="1" dirty="0" err="1">
                          <a:solidFill>
                            <a:srgbClr val="000000"/>
                          </a:solidFill>
                          <a:latin typeface="Montserrat Bold"/>
                          <a:ea typeface="Montserrat Bold"/>
                          <a:cs typeface="Montserrat Bold"/>
                          <a:sym typeface="Montserrat Bold"/>
                        </a:rPr>
                        <a:t>mã</a:t>
                      </a:r>
                      <a:r>
                        <a:rPr lang="en-US" sz="2199" b="1" dirty="0">
                          <a:solidFill>
                            <a:srgbClr val="000000"/>
                          </a:solidFill>
                          <a:latin typeface="Montserrat Bold"/>
                          <a:ea typeface="Montserrat Bold"/>
                          <a:cs typeface="Montserrat Bold"/>
                          <a:sym typeface="Montserrat Bold"/>
                        </a:rPr>
                        <a:t> </a:t>
                      </a:r>
                      <a:r>
                        <a:rPr lang="en-US" sz="2199" b="1" dirty="0" err="1">
                          <a:solidFill>
                            <a:srgbClr val="000000"/>
                          </a:solidFill>
                          <a:latin typeface="Montserrat Bold"/>
                          <a:ea typeface="Montserrat Bold"/>
                          <a:cs typeface="Montserrat Bold"/>
                          <a:sym typeface="Montserrat Bold"/>
                        </a:rPr>
                        <a:t>nguồn</a:t>
                      </a:r>
                      <a:r>
                        <a:rPr lang="en-US" sz="2199" b="1" dirty="0">
                          <a:solidFill>
                            <a:srgbClr val="000000"/>
                          </a:solidFill>
                          <a:latin typeface="Montserrat Bold"/>
                          <a:ea typeface="Montserrat Bold"/>
                          <a:cs typeface="Montserrat Bold"/>
                          <a:sym typeface="Montserrat Bold"/>
                        </a:rPr>
                        <a:t> </a:t>
                      </a:r>
                      <a:r>
                        <a:rPr lang="en-US" sz="2199" b="1" dirty="0" err="1">
                          <a:solidFill>
                            <a:srgbClr val="000000"/>
                          </a:solidFill>
                          <a:latin typeface="Montserrat Bold"/>
                          <a:ea typeface="Montserrat Bold"/>
                          <a:cs typeface="Montserrat Bold"/>
                          <a:sym typeface="Montserrat Bold"/>
                        </a:rPr>
                        <a:t>mở</a:t>
                      </a:r>
                      <a:r>
                        <a:rPr lang="en-US" sz="2199" b="1" dirty="0">
                          <a:solidFill>
                            <a:srgbClr val="000000"/>
                          </a:solidFill>
                          <a:latin typeface="Montserrat Bold"/>
                          <a:ea typeface="Montserrat Bold"/>
                          <a:cs typeface="Montserrat Bold"/>
                          <a:sym typeface="Montserrat Bold"/>
                        </a:rPr>
                        <a:t> </a:t>
                      </a:r>
                      <a:r>
                        <a:rPr lang="en-US" sz="2199" b="1" dirty="0" err="1">
                          <a:solidFill>
                            <a:srgbClr val="000000"/>
                          </a:solidFill>
                          <a:latin typeface="Montserrat Bold"/>
                          <a:ea typeface="Montserrat Bold"/>
                          <a:cs typeface="Montserrat Bold"/>
                          <a:sym typeface="Montserrat Bold"/>
                        </a:rPr>
                        <a:t>thay</a:t>
                      </a:r>
                      <a:r>
                        <a:rPr lang="en-US" sz="2199" b="1" dirty="0">
                          <a:solidFill>
                            <a:srgbClr val="000000"/>
                          </a:solidFill>
                          <a:latin typeface="Montserrat Bold"/>
                          <a:ea typeface="Montserrat Bold"/>
                          <a:cs typeface="Montserrat Bold"/>
                          <a:sym typeface="Montserrat Bold"/>
                        </a:rPr>
                        <a:t> </a:t>
                      </a:r>
                      <a:r>
                        <a:rPr lang="en-US" sz="2199" b="1" dirty="0" err="1">
                          <a:solidFill>
                            <a:srgbClr val="000000"/>
                          </a:solidFill>
                          <a:latin typeface="Montserrat Bold"/>
                          <a:ea typeface="Montserrat Bold"/>
                          <a:cs typeface="Montserrat Bold"/>
                          <a:sym typeface="Montserrat Bold"/>
                        </a:rPr>
                        <a:t>vì</a:t>
                      </a:r>
                      <a:r>
                        <a:rPr lang="en-US" sz="2199" b="1" dirty="0">
                          <a:solidFill>
                            <a:srgbClr val="000000"/>
                          </a:solidFill>
                          <a:latin typeface="Montserrat Bold"/>
                          <a:ea typeface="Montserrat Bold"/>
                          <a:cs typeface="Montserrat Bold"/>
                          <a:sym typeface="Montserrat Bold"/>
                        </a:rPr>
                        <a:t> </a:t>
                      </a:r>
                      <a:r>
                        <a:rPr lang="en-US" sz="2199" b="1" dirty="0" err="1">
                          <a:solidFill>
                            <a:srgbClr val="000000"/>
                          </a:solidFill>
                          <a:latin typeface="Montserrat Bold"/>
                          <a:ea typeface="Montserrat Bold"/>
                          <a:cs typeface="Montserrat Bold"/>
                          <a:sym typeface="Montserrat Bold"/>
                        </a:rPr>
                        <a:t>dịch</a:t>
                      </a:r>
                      <a:r>
                        <a:rPr lang="en-US" sz="2199" b="1" dirty="0">
                          <a:solidFill>
                            <a:srgbClr val="000000"/>
                          </a:solidFill>
                          <a:latin typeface="Montserrat Bold"/>
                          <a:ea typeface="Montserrat Bold"/>
                          <a:cs typeface="Montserrat Bold"/>
                          <a:sym typeface="Montserrat Bold"/>
                        </a:rPr>
                        <a:t> </a:t>
                      </a:r>
                      <a:r>
                        <a:rPr lang="en-US" sz="2199" b="1" dirty="0" err="1">
                          <a:solidFill>
                            <a:srgbClr val="000000"/>
                          </a:solidFill>
                          <a:latin typeface="Montserrat Bold"/>
                          <a:ea typeface="Montserrat Bold"/>
                          <a:cs typeface="Montserrat Bold"/>
                          <a:sym typeface="Montserrat Bold"/>
                        </a:rPr>
                        <a:t>vụ</a:t>
                      </a:r>
                      <a:r>
                        <a:rPr lang="en-US" sz="2199" b="1" dirty="0">
                          <a:solidFill>
                            <a:srgbClr val="000000"/>
                          </a:solidFill>
                          <a:latin typeface="Montserrat Bold"/>
                          <a:ea typeface="Montserrat Bold"/>
                          <a:cs typeface="Montserrat Bold"/>
                          <a:sym typeface="Montserrat Bold"/>
                        </a:rPr>
                        <a:t> license </a:t>
                      </a:r>
                      <a:r>
                        <a:rPr lang="en-US" sz="2199" b="1" dirty="0" err="1">
                          <a:solidFill>
                            <a:srgbClr val="000000"/>
                          </a:solidFill>
                          <a:latin typeface="Montserrat Bold"/>
                          <a:ea typeface="Montserrat Bold"/>
                          <a:cs typeface="Montserrat Bold"/>
                          <a:sym typeface="Montserrat Bold"/>
                        </a:rPr>
                        <a:t>trả</a:t>
                      </a:r>
                      <a:r>
                        <a:rPr lang="en-US" sz="2199" b="1" dirty="0">
                          <a:solidFill>
                            <a:srgbClr val="000000"/>
                          </a:solidFill>
                          <a:latin typeface="Montserrat Bold"/>
                          <a:ea typeface="Montserrat Bold"/>
                          <a:cs typeface="Montserrat Bold"/>
                          <a:sym typeface="Montserrat Bold"/>
                        </a:rPr>
                        <a:t> </a:t>
                      </a:r>
                      <a:r>
                        <a:rPr lang="en-US" sz="2199" b="1" dirty="0" err="1">
                          <a:solidFill>
                            <a:srgbClr val="000000"/>
                          </a:solidFill>
                          <a:latin typeface="Montserrat Bold"/>
                          <a:ea typeface="Montserrat Bold"/>
                          <a:cs typeface="Montserrat Bold"/>
                          <a:sym typeface="Montserrat Bold"/>
                        </a:rPr>
                        <a:t>phí</a:t>
                      </a:r>
                      <a:endParaRPr lang="en-US" sz="1100" dirty="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dirty="0" err="1">
                          <a:solidFill>
                            <a:srgbClr val="000000"/>
                          </a:solidFill>
                          <a:latin typeface="Montserrat"/>
                          <a:ea typeface="Montserrat"/>
                          <a:cs typeface="Montserrat"/>
                          <a:sym typeface="Montserrat"/>
                        </a:rPr>
                        <a:t>Loại</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bỏ</a:t>
                      </a:r>
                      <a:r>
                        <a:rPr lang="en-US" sz="2199" dirty="0">
                          <a:solidFill>
                            <a:srgbClr val="000000"/>
                          </a:solidFill>
                          <a:latin typeface="Montserrat"/>
                          <a:ea typeface="Montserrat"/>
                          <a:cs typeface="Montserrat"/>
                          <a:sym typeface="Montserrat"/>
                        </a:rPr>
                        <a:t> chi </a:t>
                      </a:r>
                      <a:r>
                        <a:rPr lang="en-US" sz="2199" dirty="0" err="1">
                          <a:solidFill>
                            <a:srgbClr val="000000"/>
                          </a:solidFill>
                          <a:latin typeface="Montserrat"/>
                          <a:ea typeface="Montserrat"/>
                          <a:cs typeface="Montserrat"/>
                          <a:sym typeface="Montserrat"/>
                        </a:rPr>
                        <a:t>phí</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bên</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thứ</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ba</a:t>
                      </a:r>
                      <a:endParaRPr lang="en-US" sz="1100" dirty="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extLst>
                  <a:ext uri="{0D108BD9-81ED-4DB2-BD59-A6C34878D82A}">
                    <a16:rowId xmlns:a16="http://schemas.microsoft.com/office/drawing/2014/main" val="10002"/>
                  </a:ext>
                </a:extLst>
              </a:tr>
              <a:tr h="1393996">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Giám sát log và sử dụng alert tự động qua CloudWatch</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dirty="0" err="1">
                          <a:solidFill>
                            <a:srgbClr val="000000"/>
                          </a:solidFill>
                          <a:latin typeface="Montserrat"/>
                          <a:ea typeface="Montserrat"/>
                          <a:cs typeface="Montserrat"/>
                          <a:sym typeface="Montserrat"/>
                        </a:rPr>
                        <a:t>Giảm</a:t>
                      </a:r>
                      <a:r>
                        <a:rPr lang="en-US" sz="2199" dirty="0">
                          <a:solidFill>
                            <a:srgbClr val="000000"/>
                          </a:solidFill>
                          <a:latin typeface="Montserrat"/>
                          <a:ea typeface="Montserrat"/>
                          <a:cs typeface="Montserrat"/>
                          <a:sym typeface="Montserrat"/>
                        </a:rPr>
                        <a:t> chi </a:t>
                      </a:r>
                      <a:r>
                        <a:rPr lang="en-US" sz="2199" dirty="0" err="1">
                          <a:solidFill>
                            <a:srgbClr val="000000"/>
                          </a:solidFill>
                          <a:latin typeface="Montserrat"/>
                          <a:ea typeface="Montserrat"/>
                          <a:cs typeface="Montserrat"/>
                          <a:sym typeface="Montserrat"/>
                        </a:rPr>
                        <a:t>phí</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vận</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hành</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thủ</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công</a:t>
                      </a:r>
                      <a:endParaRPr lang="en-US" sz="1100" dirty="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extLst>
                  <a:ext uri="{0D108BD9-81ED-4DB2-BD59-A6C34878D82A}">
                    <a16:rowId xmlns:a16="http://schemas.microsoft.com/office/drawing/2014/main" val="10003"/>
                  </a:ext>
                </a:extLst>
              </a:tr>
              <a:tr h="947481">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Giảm chi phí vận hành thủ công</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dirty="0" err="1">
                          <a:solidFill>
                            <a:srgbClr val="000000"/>
                          </a:solidFill>
                          <a:latin typeface="Montserrat"/>
                          <a:ea typeface="Montserrat"/>
                          <a:cs typeface="Montserrat"/>
                          <a:sym typeface="Montserrat"/>
                        </a:rPr>
                        <a:t>Giảm</a:t>
                      </a:r>
                      <a:r>
                        <a:rPr lang="en-US" sz="2199" dirty="0">
                          <a:solidFill>
                            <a:srgbClr val="000000"/>
                          </a:solidFill>
                          <a:latin typeface="Montserrat"/>
                          <a:ea typeface="Montserrat"/>
                          <a:cs typeface="Montserrat"/>
                          <a:sym typeface="Montserrat"/>
                        </a:rPr>
                        <a:t> chi </a:t>
                      </a:r>
                      <a:r>
                        <a:rPr lang="en-US" sz="2199" dirty="0" err="1">
                          <a:solidFill>
                            <a:srgbClr val="000000"/>
                          </a:solidFill>
                          <a:latin typeface="Montserrat"/>
                          <a:ea typeface="Montserrat"/>
                          <a:cs typeface="Montserrat"/>
                          <a:sym typeface="Montserrat"/>
                        </a:rPr>
                        <a:t>phí</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vận</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hành</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thủ</a:t>
                      </a:r>
                      <a:r>
                        <a:rPr lang="en-US" sz="2199" dirty="0">
                          <a:solidFill>
                            <a:srgbClr val="000000"/>
                          </a:solidFill>
                          <a:latin typeface="Montserrat"/>
                          <a:ea typeface="Montserrat"/>
                          <a:cs typeface="Montserrat"/>
                          <a:sym typeface="Montserrat"/>
                        </a:rPr>
                        <a:t> </a:t>
                      </a:r>
                      <a:r>
                        <a:rPr lang="en-US" sz="2199" dirty="0" err="1">
                          <a:solidFill>
                            <a:srgbClr val="000000"/>
                          </a:solidFill>
                          <a:latin typeface="Montserrat"/>
                          <a:ea typeface="Montserrat"/>
                          <a:cs typeface="Montserrat"/>
                          <a:sym typeface="Montserrat"/>
                        </a:rPr>
                        <a:t>công</a:t>
                      </a:r>
                      <a:endParaRPr lang="en-US" sz="1100" dirty="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0569E"/>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31000"/>
            </a:blip>
            <a:stretch>
              <a:fillRect l="-823" t="-20395" r="-823"/>
            </a:stretch>
          </a:blipFill>
        </p:spPr>
      </p:sp>
      <p:grpSp>
        <p:nvGrpSpPr>
          <p:cNvPr id="3" name="Group 3"/>
          <p:cNvGrpSpPr/>
          <p:nvPr/>
        </p:nvGrpSpPr>
        <p:grpSpPr>
          <a:xfrm>
            <a:off x="11436981" y="1242983"/>
            <a:ext cx="9394376" cy="10465918"/>
            <a:chOff x="0" y="0"/>
            <a:chExt cx="12525834" cy="13954557"/>
          </a:xfrm>
        </p:grpSpPr>
        <p:sp>
          <p:nvSpPr>
            <p:cNvPr id="4" name="Freeform 4"/>
            <p:cNvSpPr/>
            <p:nvPr/>
          </p:nvSpPr>
          <p:spPr>
            <a:xfrm>
              <a:off x="0" y="0"/>
              <a:ext cx="12525834" cy="13954558"/>
            </a:xfrm>
            <a:custGeom>
              <a:avLst/>
              <a:gdLst/>
              <a:ahLst/>
              <a:cxnLst/>
              <a:rect l="l" t="t" r="r" b="b"/>
              <a:pathLst>
                <a:path w="12525834" h="13954558">
                  <a:moveTo>
                    <a:pt x="0" y="0"/>
                  </a:moveTo>
                  <a:lnTo>
                    <a:pt x="12525834" y="0"/>
                  </a:lnTo>
                  <a:lnTo>
                    <a:pt x="12525834" y="13954558"/>
                  </a:lnTo>
                  <a:lnTo>
                    <a:pt x="0" y="13954558"/>
                  </a:lnTo>
                  <a:close/>
                </a:path>
              </a:pathLst>
            </a:custGeom>
            <a:solidFill>
              <a:srgbClr val="000000">
                <a:alpha val="0"/>
              </a:srgbClr>
            </a:solidFill>
          </p:spPr>
        </p:sp>
        <p:sp>
          <p:nvSpPr>
            <p:cNvPr id="5" name="TextBox 5"/>
            <p:cNvSpPr txBox="1"/>
            <p:nvPr/>
          </p:nvSpPr>
          <p:spPr>
            <a:xfrm>
              <a:off x="0" y="9525"/>
              <a:ext cx="12525834" cy="13945032"/>
            </a:xfrm>
            <a:prstGeom prst="rect">
              <a:avLst/>
            </a:prstGeom>
          </p:spPr>
          <p:txBody>
            <a:bodyPr lIns="0" tIns="0" rIns="0" bIns="0" rtlCol="0" anchor="t"/>
            <a:lstStyle/>
            <a:p>
              <a:pPr algn="ctr">
                <a:lnSpc>
                  <a:spcPts val="62640"/>
                </a:lnSpc>
              </a:pPr>
              <a:r>
                <a:rPr lang="en-US" sz="52200" b="1">
                  <a:solidFill>
                    <a:srgbClr val="FFFFFF"/>
                  </a:solidFill>
                  <a:latin typeface="Montserrat Bold"/>
                  <a:ea typeface="Montserrat Bold"/>
                  <a:cs typeface="Montserrat Bold"/>
                  <a:sym typeface="Montserrat Bold"/>
                </a:rPr>
                <a:t>7</a:t>
              </a:r>
            </a:p>
          </p:txBody>
        </p:sp>
      </p:grpSp>
      <p:sp>
        <p:nvSpPr>
          <p:cNvPr id="6" name="Freeform 6"/>
          <p:cNvSpPr/>
          <p:nvPr/>
        </p:nvSpPr>
        <p:spPr>
          <a:xfrm rot="5400000">
            <a:off x="8990215" y="810330"/>
            <a:ext cx="8541900" cy="8666340"/>
          </a:xfrm>
          <a:custGeom>
            <a:avLst/>
            <a:gdLst/>
            <a:ahLst/>
            <a:cxnLst/>
            <a:rect l="l" t="t" r="r" b="b"/>
            <a:pathLst>
              <a:path w="8541900" h="8666340">
                <a:moveTo>
                  <a:pt x="0" y="0"/>
                </a:moveTo>
                <a:lnTo>
                  <a:pt x="8541901" y="0"/>
                </a:lnTo>
                <a:lnTo>
                  <a:pt x="8541901"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a:stretch>
          </a:blipFill>
        </p:spPr>
      </p:sp>
      <p:grpSp>
        <p:nvGrpSpPr>
          <p:cNvPr id="7" name="Group 7"/>
          <p:cNvGrpSpPr/>
          <p:nvPr/>
        </p:nvGrpSpPr>
        <p:grpSpPr>
          <a:xfrm>
            <a:off x="-263596" y="1242983"/>
            <a:ext cx="5354920" cy="8171468"/>
            <a:chOff x="0" y="0"/>
            <a:chExt cx="7139894" cy="10895290"/>
          </a:xfrm>
        </p:grpSpPr>
        <p:sp>
          <p:nvSpPr>
            <p:cNvPr id="8" name="Freeform 8"/>
            <p:cNvSpPr/>
            <p:nvPr/>
          </p:nvSpPr>
          <p:spPr>
            <a:xfrm>
              <a:off x="0" y="0"/>
              <a:ext cx="7139894" cy="10895290"/>
            </a:xfrm>
            <a:custGeom>
              <a:avLst/>
              <a:gdLst/>
              <a:ahLst/>
              <a:cxnLst/>
              <a:rect l="l" t="t" r="r" b="b"/>
              <a:pathLst>
                <a:path w="7139894" h="10895290">
                  <a:moveTo>
                    <a:pt x="0" y="0"/>
                  </a:moveTo>
                  <a:lnTo>
                    <a:pt x="7139894" y="0"/>
                  </a:lnTo>
                  <a:lnTo>
                    <a:pt x="7139894" y="10895290"/>
                  </a:lnTo>
                  <a:lnTo>
                    <a:pt x="0" y="10895290"/>
                  </a:lnTo>
                  <a:close/>
                </a:path>
              </a:pathLst>
            </a:custGeom>
            <a:solidFill>
              <a:srgbClr val="000000">
                <a:alpha val="0"/>
              </a:srgbClr>
            </a:solidFill>
          </p:spPr>
        </p:sp>
        <p:sp>
          <p:nvSpPr>
            <p:cNvPr id="9" name="TextBox 9"/>
            <p:cNvSpPr txBox="1"/>
            <p:nvPr/>
          </p:nvSpPr>
          <p:spPr>
            <a:xfrm>
              <a:off x="0" y="9525"/>
              <a:ext cx="7139894" cy="10885765"/>
            </a:xfrm>
            <a:prstGeom prst="rect">
              <a:avLst/>
            </a:prstGeom>
          </p:spPr>
          <p:txBody>
            <a:bodyPr lIns="0" tIns="0" rIns="0" bIns="0" rtlCol="0" anchor="t"/>
            <a:lstStyle/>
            <a:p>
              <a:pPr algn="ctr">
                <a:lnSpc>
                  <a:spcPts val="62640"/>
                </a:lnSpc>
              </a:pPr>
              <a:r>
                <a:rPr lang="en-US" sz="52200" b="1">
                  <a:solidFill>
                    <a:srgbClr val="FFFFFF"/>
                  </a:solidFill>
                  <a:latin typeface="Montserrat Bold"/>
                  <a:ea typeface="Montserrat Bold"/>
                  <a:cs typeface="Montserrat Bold"/>
                  <a:sym typeface="Montserrat Bold"/>
                </a:rPr>
                <a:t>0</a:t>
              </a:r>
            </a:p>
          </p:txBody>
        </p:sp>
      </p:grpSp>
      <p:sp>
        <p:nvSpPr>
          <p:cNvPr id="10" name="Freeform 10"/>
          <p:cNvSpPr/>
          <p:nvPr/>
        </p:nvSpPr>
        <p:spPr>
          <a:xfrm rot="5400000">
            <a:off x="2832861" y="810330"/>
            <a:ext cx="8541900" cy="8666340"/>
          </a:xfrm>
          <a:custGeom>
            <a:avLst/>
            <a:gdLst/>
            <a:ahLst/>
            <a:cxnLst/>
            <a:rect l="l" t="t" r="r" b="b"/>
            <a:pathLst>
              <a:path w="8541900" h="8666340">
                <a:moveTo>
                  <a:pt x="0" y="0"/>
                </a:moveTo>
                <a:lnTo>
                  <a:pt x="8541900" y="0"/>
                </a:lnTo>
                <a:lnTo>
                  <a:pt x="8541900"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a:stretch>
          </a:blipFill>
        </p:spPr>
      </p:sp>
      <p:sp>
        <p:nvSpPr>
          <p:cNvPr id="11" name="TextBox 11"/>
          <p:cNvSpPr txBox="1"/>
          <p:nvPr/>
        </p:nvSpPr>
        <p:spPr>
          <a:xfrm>
            <a:off x="4226105" y="3860748"/>
            <a:ext cx="9835790" cy="1193857"/>
          </a:xfrm>
          <a:prstGeom prst="rect">
            <a:avLst/>
          </a:prstGeom>
        </p:spPr>
        <p:txBody>
          <a:bodyPr lIns="0" tIns="0" rIns="0" bIns="0" rtlCol="0" anchor="t">
            <a:spAutoFit/>
          </a:bodyPr>
          <a:lstStyle/>
          <a:p>
            <a:pPr marL="0" lvl="0" indent="0" algn="ctr">
              <a:lnSpc>
                <a:spcPts val="9794"/>
              </a:lnSpc>
              <a:spcBef>
                <a:spcPct val="0"/>
              </a:spcBef>
            </a:pPr>
            <a:r>
              <a:rPr lang="en-US" sz="6995" b="1">
                <a:solidFill>
                  <a:srgbClr val="FFFFFF"/>
                </a:solidFill>
                <a:latin typeface="Montserrat Bold"/>
                <a:ea typeface="Montserrat Bold"/>
                <a:cs typeface="Montserrat Bold"/>
                <a:sym typeface="Montserrat Bold"/>
              </a:rPr>
              <a:t>RỦI RO</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sp>
        <p:nvSpPr>
          <p:cNvPr id="3" name="Freeform 3"/>
          <p:cNvSpPr/>
          <p:nvPr/>
        </p:nvSpPr>
        <p:spPr>
          <a:xfrm rot="-1802037">
            <a:off x="16182614" y="4919303"/>
            <a:ext cx="5561682" cy="4550467"/>
          </a:xfrm>
          <a:custGeom>
            <a:avLst/>
            <a:gdLst/>
            <a:ahLst/>
            <a:cxnLst/>
            <a:rect l="l" t="t" r="r" b="b"/>
            <a:pathLst>
              <a:path w="5561682" h="4550467">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12985570" y="-2263645"/>
            <a:ext cx="18101005" cy="5071697"/>
          </a:xfrm>
          <a:custGeom>
            <a:avLst/>
            <a:gdLst/>
            <a:ahLst/>
            <a:cxnLst/>
            <a:rect l="l" t="t" r="r" b="b"/>
            <a:pathLst>
              <a:path w="18101005" h="5071697">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642096" flipH="1">
            <a:off x="-2517334" y="2162976"/>
            <a:ext cx="3914681" cy="3202921"/>
          </a:xfrm>
          <a:custGeom>
            <a:avLst/>
            <a:gdLst/>
            <a:ahLst/>
            <a:cxnLst/>
            <a:rect l="l" t="t" r="r" b="b"/>
            <a:pathLst>
              <a:path w="3914681" h="320292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6" name="Group 6"/>
          <p:cNvGrpSpPr/>
          <p:nvPr/>
        </p:nvGrpSpPr>
        <p:grpSpPr>
          <a:xfrm>
            <a:off x="1028700" y="1028700"/>
            <a:ext cx="16230600" cy="8229600"/>
            <a:chOff x="0" y="0"/>
            <a:chExt cx="4274726" cy="2167467"/>
          </a:xfrm>
        </p:grpSpPr>
        <p:sp>
          <p:nvSpPr>
            <p:cNvPr id="7" name="Freeform 7"/>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id="8" name="TextBox 8"/>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6230600" y="0"/>
            <a:ext cx="1474915" cy="2009790"/>
            <a:chOff x="0" y="0"/>
            <a:chExt cx="660400" cy="899893"/>
          </a:xfrm>
        </p:grpSpPr>
        <p:sp>
          <p:nvSpPr>
            <p:cNvPr id="10" name="Freeform 10"/>
            <p:cNvSpPr/>
            <p:nvPr/>
          </p:nvSpPr>
          <p:spPr>
            <a:xfrm>
              <a:off x="0" y="0"/>
              <a:ext cx="660400" cy="899893"/>
            </a:xfrm>
            <a:custGeom>
              <a:avLst/>
              <a:gdLst/>
              <a:ahLst/>
              <a:cxnLst/>
              <a:rect l="l" t="t" r="r" b="b"/>
              <a:pathLst>
                <a:path w="660400" h="899893">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id="11" name="TextBox 11"/>
            <p:cNvSpPr txBox="1"/>
            <p:nvPr/>
          </p:nvSpPr>
          <p:spPr>
            <a:xfrm>
              <a:off x="0" y="47625"/>
              <a:ext cx="660400" cy="725268"/>
            </a:xfrm>
            <a:prstGeom prst="rect">
              <a:avLst/>
            </a:prstGeom>
          </p:spPr>
          <p:txBody>
            <a:bodyPr lIns="50800" tIns="50800" rIns="50800" bIns="50800" rtlCol="0" anchor="ctr"/>
            <a:lstStyle/>
            <a:p>
              <a:pPr algn="ctr">
                <a:lnSpc>
                  <a:spcPts val="2199"/>
                </a:lnSpc>
              </a:pPr>
              <a:endParaRPr/>
            </a:p>
          </p:txBody>
        </p:sp>
      </p:grpSp>
      <p:sp>
        <p:nvSpPr>
          <p:cNvPr id="12" name="Freeform 12"/>
          <p:cNvSpPr/>
          <p:nvPr/>
        </p:nvSpPr>
        <p:spPr>
          <a:xfrm>
            <a:off x="13123706" y="8121980"/>
            <a:ext cx="15228992" cy="4266991"/>
          </a:xfrm>
          <a:custGeom>
            <a:avLst/>
            <a:gdLst/>
            <a:ahLst/>
            <a:cxnLst/>
            <a:rect l="l" t="t" r="r" b="b"/>
            <a:pathLst>
              <a:path w="15228992" h="4266991">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Freeform 13"/>
          <p:cNvSpPr/>
          <p:nvPr/>
        </p:nvSpPr>
        <p:spPr>
          <a:xfrm>
            <a:off x="1414585" y="1462576"/>
            <a:ext cx="6755918" cy="986265"/>
          </a:xfrm>
          <a:custGeom>
            <a:avLst/>
            <a:gdLst/>
            <a:ahLst/>
            <a:cxnLst/>
            <a:rect l="l" t="t" r="r" b="b"/>
            <a:pathLst>
              <a:path w="6755918" h="986265">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4" name="TextBox 14"/>
          <p:cNvSpPr txBox="1"/>
          <p:nvPr/>
        </p:nvSpPr>
        <p:spPr>
          <a:xfrm>
            <a:off x="1768773" y="1663044"/>
            <a:ext cx="252016" cy="537845"/>
          </a:xfrm>
          <a:prstGeom prst="rect">
            <a:avLst/>
          </a:prstGeom>
        </p:spPr>
        <p:txBody>
          <a:bodyPr lIns="0" tIns="0" rIns="0" bIns="0" rtlCol="0" anchor="t">
            <a:spAutoFit/>
          </a:bodyPr>
          <a:lstStyle/>
          <a:p>
            <a:pPr algn="ctr">
              <a:lnSpc>
                <a:spcPts val="4480"/>
              </a:lnSpc>
              <a:spcBef>
                <a:spcPct val="0"/>
              </a:spcBef>
            </a:pPr>
            <a:r>
              <a:rPr lang="en-US" sz="3200" b="1">
                <a:solidFill>
                  <a:srgbClr val="FFFFFF"/>
                </a:solidFill>
                <a:latin typeface="Montserrat Bold"/>
                <a:ea typeface="Montserrat Bold"/>
                <a:cs typeface="Montserrat Bold"/>
                <a:sym typeface="Montserrat Bold"/>
              </a:rPr>
              <a:t>7</a:t>
            </a:r>
          </a:p>
        </p:txBody>
      </p:sp>
      <p:sp>
        <p:nvSpPr>
          <p:cNvPr id="15" name="TextBox 15"/>
          <p:cNvSpPr txBox="1"/>
          <p:nvPr/>
        </p:nvSpPr>
        <p:spPr>
          <a:xfrm>
            <a:off x="2573751" y="1838448"/>
            <a:ext cx="5329317" cy="362357"/>
          </a:xfrm>
          <a:prstGeom prst="rect">
            <a:avLst/>
          </a:prstGeom>
        </p:spPr>
        <p:txBody>
          <a:bodyPr lIns="0" tIns="0" rIns="0" bIns="0" rtlCol="0" anchor="t">
            <a:spAutoFit/>
          </a:bodyPr>
          <a:lstStyle/>
          <a:p>
            <a:pPr algn="l">
              <a:lnSpc>
                <a:spcPts val="2557"/>
              </a:lnSpc>
            </a:pPr>
            <a:r>
              <a:rPr lang="en-US" sz="3197" b="1">
                <a:solidFill>
                  <a:srgbClr val="FFFFFF"/>
                </a:solidFill>
                <a:latin typeface="Montserrat Heavy"/>
                <a:ea typeface="Montserrat Heavy"/>
                <a:cs typeface="Montserrat Heavy"/>
                <a:sym typeface="Montserrat Heavy"/>
              </a:rPr>
              <a:t>MA TRẬN</a:t>
            </a:r>
          </a:p>
        </p:txBody>
      </p:sp>
      <p:graphicFrame>
        <p:nvGraphicFramePr>
          <p:cNvPr id="16" name="Table 16"/>
          <p:cNvGraphicFramePr>
            <a:graphicFrameLocks noGrp="1"/>
          </p:cNvGraphicFramePr>
          <p:nvPr>
            <p:extLst>
              <p:ext uri="{D42A27DB-BD31-4B8C-83A1-F6EECF244321}">
                <p14:modId xmlns:p14="http://schemas.microsoft.com/office/powerpoint/2010/main" val="796658993"/>
              </p:ext>
            </p:extLst>
          </p:nvPr>
        </p:nvGraphicFramePr>
        <p:xfrm>
          <a:off x="2515668" y="2808052"/>
          <a:ext cx="12901548" cy="4905375"/>
        </p:xfrm>
        <a:graphic>
          <a:graphicData uri="http://schemas.openxmlformats.org/drawingml/2006/table">
            <a:tbl>
              <a:tblPr/>
              <a:tblGrid>
                <a:gridCol w="3225387">
                  <a:extLst>
                    <a:ext uri="{9D8B030D-6E8A-4147-A177-3AD203B41FA5}">
                      <a16:colId xmlns:a16="http://schemas.microsoft.com/office/drawing/2014/main" val="20000"/>
                    </a:ext>
                  </a:extLst>
                </a:gridCol>
                <a:gridCol w="3225387">
                  <a:extLst>
                    <a:ext uri="{9D8B030D-6E8A-4147-A177-3AD203B41FA5}">
                      <a16:colId xmlns:a16="http://schemas.microsoft.com/office/drawing/2014/main" val="20001"/>
                    </a:ext>
                  </a:extLst>
                </a:gridCol>
                <a:gridCol w="3225387">
                  <a:extLst>
                    <a:ext uri="{9D8B030D-6E8A-4147-A177-3AD203B41FA5}">
                      <a16:colId xmlns:a16="http://schemas.microsoft.com/office/drawing/2014/main" val="20002"/>
                    </a:ext>
                  </a:extLst>
                </a:gridCol>
                <a:gridCol w="3225387">
                  <a:extLst>
                    <a:ext uri="{9D8B030D-6E8A-4147-A177-3AD203B41FA5}">
                      <a16:colId xmlns:a16="http://schemas.microsoft.com/office/drawing/2014/main" val="20003"/>
                    </a:ext>
                  </a:extLst>
                </a:gridCol>
              </a:tblGrid>
              <a:tr h="981075">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Rủi ro</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7197CF"/>
                    </a:solidFill>
                  </a:tcPr>
                </a:tc>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Ảnh hưởng</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7197CF"/>
                    </a:solidFill>
                  </a:tcPr>
                </a:tc>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Khả năng</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7197CF"/>
                    </a:solidFill>
                  </a:tcPr>
                </a:tc>
                <a:tc>
                  <a:txBody>
                    <a:bodyPr/>
                    <a:lstStyle/>
                    <a:p>
                      <a:pPr algn="ctr">
                        <a:lnSpc>
                          <a:spcPts val="3079"/>
                        </a:lnSpc>
                        <a:defRPr/>
                      </a:pPr>
                      <a:r>
                        <a:rPr lang="en-US" sz="2199" b="1">
                          <a:solidFill>
                            <a:srgbClr val="000000"/>
                          </a:solidFill>
                          <a:latin typeface="Montserrat Bold"/>
                          <a:ea typeface="Montserrat Bold"/>
                          <a:cs typeface="Montserrat Bold"/>
                          <a:sym typeface="Montserrat Bold"/>
                        </a:rPr>
                        <a:t>Mức độ</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7197CF"/>
                    </a:solidFill>
                  </a:tcPr>
                </a:tc>
                <a:extLst>
                  <a:ext uri="{0D108BD9-81ED-4DB2-BD59-A6C34878D82A}">
                    <a16:rowId xmlns:a16="http://schemas.microsoft.com/office/drawing/2014/main" val="10000"/>
                  </a:ext>
                </a:extLst>
              </a:tr>
              <a:tr h="981075">
                <a:tc>
                  <a:txBody>
                    <a:bodyPr/>
                    <a:lstStyle/>
                    <a:p>
                      <a:pPr algn="ctr">
                        <a:lnSpc>
                          <a:spcPts val="3079"/>
                        </a:lnSpc>
                        <a:defRPr/>
                      </a:pPr>
                      <a:r>
                        <a:rPr lang="en-US" sz="2199">
                          <a:solidFill>
                            <a:srgbClr val="000000"/>
                          </a:solidFill>
                          <a:latin typeface="Montserrat"/>
                          <a:ea typeface="Montserrat"/>
                          <a:cs typeface="Montserrat"/>
                          <a:sym typeface="Montserrat"/>
                        </a:rPr>
                        <a:t>Lộ thông tin</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a:solidFill>
                            <a:srgbClr val="000000"/>
                          </a:solidFill>
                          <a:latin typeface="Montserrat"/>
                          <a:ea typeface="Montserrat"/>
                          <a:cs typeface="Montserrat"/>
                          <a:sym typeface="Montserrat"/>
                        </a:rPr>
                        <a:t>Cao</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tc>
                  <a:txBody>
                    <a:bodyPr/>
                    <a:lstStyle/>
                    <a:p>
                      <a:pPr algn="ctr">
                        <a:lnSpc>
                          <a:spcPts val="3079"/>
                        </a:lnSpc>
                        <a:defRPr/>
                      </a:pPr>
                      <a:r>
                        <a:rPr lang="en-US" sz="2199">
                          <a:solidFill>
                            <a:srgbClr val="000000"/>
                          </a:solidFill>
                          <a:latin typeface="Montserrat"/>
                          <a:ea typeface="Montserrat"/>
                          <a:cs typeface="Montserrat"/>
                          <a:sym typeface="Montserrat"/>
                        </a:rPr>
                        <a:t>Trung bình</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tc>
                  <a:txBody>
                    <a:bodyPr/>
                    <a:lstStyle/>
                    <a:p>
                      <a:pPr algn="ctr">
                        <a:lnSpc>
                          <a:spcPts val="3079"/>
                        </a:lnSpc>
                        <a:defRPr/>
                      </a:pPr>
                      <a:r>
                        <a:rPr lang="en-US" sz="2199">
                          <a:solidFill>
                            <a:srgbClr val="000000"/>
                          </a:solidFill>
                          <a:latin typeface="Montserrat"/>
                          <a:ea typeface="Montserrat"/>
                          <a:cs typeface="Montserrat"/>
                          <a:sym typeface="Montserrat"/>
                        </a:rPr>
                        <a:t>Cao</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extLst>
                  <a:ext uri="{0D108BD9-81ED-4DB2-BD59-A6C34878D82A}">
                    <a16:rowId xmlns:a16="http://schemas.microsoft.com/office/drawing/2014/main" val="10001"/>
                  </a:ext>
                </a:extLst>
              </a:tr>
              <a:tr h="981075">
                <a:tc>
                  <a:txBody>
                    <a:bodyPr/>
                    <a:lstStyle/>
                    <a:p>
                      <a:pPr algn="ctr">
                        <a:lnSpc>
                          <a:spcPts val="3079"/>
                        </a:lnSpc>
                        <a:defRPr/>
                      </a:pPr>
                      <a:r>
                        <a:rPr lang="en-US" sz="2199">
                          <a:solidFill>
                            <a:srgbClr val="000000"/>
                          </a:solidFill>
                          <a:latin typeface="Montserrat"/>
                          <a:ea typeface="Montserrat"/>
                          <a:cs typeface="Montserrat"/>
                          <a:sym typeface="Montserrat"/>
                        </a:rPr>
                        <a:t>Cấp sai quyền </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a:solidFill>
                            <a:srgbClr val="000000"/>
                          </a:solidFill>
                          <a:latin typeface="Montserrat"/>
                          <a:ea typeface="Montserrat"/>
                          <a:cs typeface="Montserrat"/>
                          <a:sym typeface="Montserrat"/>
                        </a:rPr>
                        <a:t>Trung bình </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tc>
                  <a:txBody>
                    <a:bodyPr/>
                    <a:lstStyle/>
                    <a:p>
                      <a:pPr algn="ctr">
                        <a:lnSpc>
                          <a:spcPts val="3079"/>
                        </a:lnSpc>
                        <a:defRPr/>
                      </a:pPr>
                      <a:r>
                        <a:rPr lang="en-US" sz="2199">
                          <a:solidFill>
                            <a:srgbClr val="000000"/>
                          </a:solidFill>
                          <a:latin typeface="Montserrat"/>
                          <a:ea typeface="Montserrat"/>
                          <a:cs typeface="Montserrat"/>
                          <a:sym typeface="Montserrat"/>
                        </a:rPr>
                        <a:t>Cao</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tc>
                  <a:txBody>
                    <a:bodyPr/>
                    <a:lstStyle/>
                    <a:p>
                      <a:pPr algn="ctr">
                        <a:lnSpc>
                          <a:spcPts val="3079"/>
                        </a:lnSpc>
                        <a:defRPr/>
                      </a:pPr>
                      <a:r>
                        <a:rPr lang="en-US" sz="2199">
                          <a:solidFill>
                            <a:srgbClr val="000000"/>
                          </a:solidFill>
                          <a:latin typeface="Montserrat"/>
                          <a:ea typeface="Montserrat"/>
                          <a:cs typeface="Montserrat"/>
                          <a:sym typeface="Montserrat"/>
                        </a:rPr>
                        <a:t>Cao</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extLst>
                  <a:ext uri="{0D108BD9-81ED-4DB2-BD59-A6C34878D82A}">
                    <a16:rowId xmlns:a16="http://schemas.microsoft.com/office/drawing/2014/main" val="10002"/>
                  </a:ext>
                </a:extLst>
              </a:tr>
              <a:tr h="981075">
                <a:tc>
                  <a:txBody>
                    <a:bodyPr/>
                    <a:lstStyle/>
                    <a:p>
                      <a:pPr algn="ctr">
                        <a:lnSpc>
                          <a:spcPts val="3079"/>
                        </a:lnSpc>
                        <a:defRPr/>
                      </a:pPr>
                      <a:r>
                        <a:rPr lang="en-US" sz="2199">
                          <a:solidFill>
                            <a:srgbClr val="000000"/>
                          </a:solidFill>
                          <a:latin typeface="Montserrat"/>
                          <a:ea typeface="Montserrat"/>
                          <a:cs typeface="Montserrat"/>
                          <a:sym typeface="Montserrat"/>
                        </a:rPr>
                        <a:t>Không bật mã hóa </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a:solidFill>
                            <a:srgbClr val="000000"/>
                          </a:solidFill>
                          <a:latin typeface="Montserrat"/>
                          <a:ea typeface="Montserrat"/>
                          <a:cs typeface="Montserrat"/>
                          <a:sym typeface="Montserrat"/>
                        </a:rPr>
                        <a:t>Cao</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tc>
                  <a:txBody>
                    <a:bodyPr/>
                    <a:lstStyle/>
                    <a:p>
                      <a:pPr algn="ctr">
                        <a:lnSpc>
                          <a:spcPts val="3079"/>
                        </a:lnSpc>
                        <a:defRPr/>
                      </a:pPr>
                      <a:r>
                        <a:rPr lang="en-US" sz="2199">
                          <a:solidFill>
                            <a:srgbClr val="000000"/>
                          </a:solidFill>
                          <a:latin typeface="Montserrat"/>
                          <a:ea typeface="Montserrat"/>
                          <a:cs typeface="Montserrat"/>
                          <a:sym typeface="Montserrat"/>
                        </a:rPr>
                        <a:t>Thấp</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tc>
                  <a:txBody>
                    <a:bodyPr/>
                    <a:lstStyle/>
                    <a:p>
                      <a:pPr algn="ctr">
                        <a:lnSpc>
                          <a:spcPts val="3079"/>
                        </a:lnSpc>
                        <a:defRPr/>
                      </a:pPr>
                      <a:r>
                        <a:rPr lang="en-US" sz="2199">
                          <a:solidFill>
                            <a:srgbClr val="000000"/>
                          </a:solidFill>
                          <a:latin typeface="Montserrat"/>
                          <a:ea typeface="Montserrat"/>
                          <a:cs typeface="Montserrat"/>
                          <a:sym typeface="Montserrat"/>
                        </a:rPr>
                        <a:t>Trung bình </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extLst>
                  <a:ext uri="{0D108BD9-81ED-4DB2-BD59-A6C34878D82A}">
                    <a16:rowId xmlns:a16="http://schemas.microsoft.com/office/drawing/2014/main" val="10003"/>
                  </a:ext>
                </a:extLst>
              </a:tr>
              <a:tr h="981075">
                <a:tc>
                  <a:txBody>
                    <a:bodyPr/>
                    <a:lstStyle/>
                    <a:p>
                      <a:pPr algn="ctr">
                        <a:lnSpc>
                          <a:spcPts val="3079"/>
                        </a:lnSpc>
                        <a:defRPr/>
                      </a:pPr>
                      <a:r>
                        <a:rPr lang="en-US" sz="2199">
                          <a:solidFill>
                            <a:srgbClr val="000000"/>
                          </a:solidFill>
                          <a:latin typeface="Montserrat"/>
                          <a:ea typeface="Montserrat"/>
                          <a:cs typeface="Montserrat"/>
                          <a:sym typeface="Montserrat"/>
                        </a:rPr>
                        <a:t>Truy cập trái phép</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A9C8E9"/>
                    </a:solidFill>
                  </a:tcPr>
                </a:tc>
                <a:tc>
                  <a:txBody>
                    <a:bodyPr/>
                    <a:lstStyle/>
                    <a:p>
                      <a:pPr algn="ctr">
                        <a:lnSpc>
                          <a:spcPts val="3079"/>
                        </a:lnSpc>
                        <a:defRPr/>
                      </a:pPr>
                      <a:r>
                        <a:rPr lang="en-US" sz="2199">
                          <a:solidFill>
                            <a:srgbClr val="000000"/>
                          </a:solidFill>
                          <a:latin typeface="Montserrat"/>
                          <a:ea typeface="Montserrat"/>
                          <a:cs typeface="Montserrat"/>
                          <a:sym typeface="Montserrat"/>
                        </a:rPr>
                        <a:t>Cao</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tc>
                  <a:txBody>
                    <a:bodyPr/>
                    <a:lstStyle/>
                    <a:p>
                      <a:pPr algn="ctr">
                        <a:lnSpc>
                          <a:spcPts val="3079"/>
                        </a:lnSpc>
                        <a:defRPr/>
                      </a:pPr>
                      <a:r>
                        <a:rPr lang="en-US" sz="2199">
                          <a:solidFill>
                            <a:srgbClr val="000000"/>
                          </a:solidFill>
                          <a:latin typeface="Montserrat"/>
                          <a:ea typeface="Montserrat"/>
                          <a:cs typeface="Montserrat"/>
                          <a:sym typeface="Montserrat"/>
                        </a:rPr>
                        <a:t>Thấp</a:t>
                      </a:r>
                      <a:endParaRPr lang="en-US" sz="110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tc>
                  <a:txBody>
                    <a:bodyPr/>
                    <a:lstStyle/>
                    <a:p>
                      <a:pPr algn="ctr">
                        <a:lnSpc>
                          <a:spcPts val="3079"/>
                        </a:lnSpc>
                        <a:defRPr/>
                      </a:pPr>
                      <a:r>
                        <a:rPr lang="en-US" sz="2199" dirty="0">
                          <a:solidFill>
                            <a:srgbClr val="000000"/>
                          </a:solidFill>
                          <a:latin typeface="Montserrat"/>
                          <a:ea typeface="Montserrat"/>
                          <a:cs typeface="Montserrat"/>
                          <a:sym typeface="Montserrat"/>
                        </a:rPr>
                        <a:t>Trung </a:t>
                      </a:r>
                      <a:r>
                        <a:rPr lang="en-US" sz="2199" dirty="0" err="1">
                          <a:solidFill>
                            <a:srgbClr val="000000"/>
                          </a:solidFill>
                          <a:latin typeface="Montserrat"/>
                          <a:ea typeface="Montserrat"/>
                          <a:cs typeface="Montserrat"/>
                          <a:sym typeface="Montserrat"/>
                        </a:rPr>
                        <a:t>bình</a:t>
                      </a:r>
                      <a:endParaRPr lang="en-US" sz="1100" dirty="0"/>
                    </a:p>
                  </a:txBody>
                  <a:tcPr marL="190500" marR="190500" marT="190500" marB="19050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rgbClr val="DAEAFF"/>
                    </a:solidFill>
                  </a:tcPr>
                </a:tc>
                <a:extLst>
                  <a:ext uri="{0D108BD9-81ED-4DB2-BD59-A6C34878D82A}">
                    <a16:rowId xmlns:a16="http://schemas.microsoft.com/office/drawing/2014/main" val="10004"/>
                  </a:ext>
                </a:extLst>
              </a:tr>
            </a:tbl>
          </a:graphicData>
        </a:graphic>
      </p:graphicFrame>
      <p:sp>
        <p:nvSpPr>
          <p:cNvPr id="17" name="Freeform 17"/>
          <p:cNvSpPr/>
          <p:nvPr/>
        </p:nvSpPr>
        <p:spPr>
          <a:xfrm>
            <a:off x="16339747" y="651470"/>
            <a:ext cx="1256621" cy="706849"/>
          </a:xfrm>
          <a:custGeom>
            <a:avLst/>
            <a:gdLst/>
            <a:ahLst/>
            <a:cxnLst/>
            <a:rect l="l" t="t" r="r" b="b"/>
            <a:pathLst>
              <a:path w="1256621" h="706849">
                <a:moveTo>
                  <a:pt x="0" y="0"/>
                </a:moveTo>
                <a:lnTo>
                  <a:pt x="1256621" y="0"/>
                </a:lnTo>
                <a:lnTo>
                  <a:pt x="1256621" y="706850"/>
                </a:lnTo>
                <a:lnTo>
                  <a:pt x="0" y="706850"/>
                </a:lnTo>
                <a:lnTo>
                  <a:pt x="0" y="0"/>
                </a:lnTo>
                <a:close/>
              </a:path>
            </a:pathLst>
          </a:custGeom>
          <a:blipFill>
            <a:blip r:embed="rId11"/>
            <a:stretch>
              <a:fillRect/>
            </a:stretch>
          </a:blipFill>
        </p:spPr>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sp>
        <p:nvSpPr>
          <p:cNvPr id="3" name="Freeform 3"/>
          <p:cNvSpPr/>
          <p:nvPr/>
        </p:nvSpPr>
        <p:spPr>
          <a:xfrm rot="-1802037">
            <a:off x="16182614" y="4919303"/>
            <a:ext cx="5561682" cy="4550467"/>
          </a:xfrm>
          <a:custGeom>
            <a:avLst/>
            <a:gdLst/>
            <a:ahLst/>
            <a:cxnLst/>
            <a:rect l="l" t="t" r="r" b="b"/>
            <a:pathLst>
              <a:path w="5561682" h="4550467">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12985570" y="-2263645"/>
            <a:ext cx="18101005" cy="5071697"/>
          </a:xfrm>
          <a:custGeom>
            <a:avLst/>
            <a:gdLst/>
            <a:ahLst/>
            <a:cxnLst/>
            <a:rect l="l" t="t" r="r" b="b"/>
            <a:pathLst>
              <a:path w="18101005" h="5071697">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642096" flipH="1">
            <a:off x="-2517334" y="2162976"/>
            <a:ext cx="3914681" cy="3202921"/>
          </a:xfrm>
          <a:custGeom>
            <a:avLst/>
            <a:gdLst/>
            <a:ahLst/>
            <a:cxnLst/>
            <a:rect l="l" t="t" r="r" b="b"/>
            <a:pathLst>
              <a:path w="3914681" h="320292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6" name="Group 6"/>
          <p:cNvGrpSpPr/>
          <p:nvPr/>
        </p:nvGrpSpPr>
        <p:grpSpPr>
          <a:xfrm>
            <a:off x="1028700" y="1028700"/>
            <a:ext cx="16230600" cy="8229600"/>
            <a:chOff x="0" y="0"/>
            <a:chExt cx="4274726" cy="2167467"/>
          </a:xfrm>
        </p:grpSpPr>
        <p:sp>
          <p:nvSpPr>
            <p:cNvPr id="7" name="Freeform 7"/>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id="8" name="TextBox 8"/>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6230600" y="0"/>
            <a:ext cx="1474915" cy="2009790"/>
            <a:chOff x="0" y="0"/>
            <a:chExt cx="660400" cy="899893"/>
          </a:xfrm>
        </p:grpSpPr>
        <p:sp>
          <p:nvSpPr>
            <p:cNvPr id="10" name="Freeform 10"/>
            <p:cNvSpPr/>
            <p:nvPr/>
          </p:nvSpPr>
          <p:spPr>
            <a:xfrm>
              <a:off x="0" y="0"/>
              <a:ext cx="660400" cy="899893"/>
            </a:xfrm>
            <a:custGeom>
              <a:avLst/>
              <a:gdLst/>
              <a:ahLst/>
              <a:cxnLst/>
              <a:rect l="l" t="t" r="r" b="b"/>
              <a:pathLst>
                <a:path w="660400" h="899893">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id="11" name="TextBox 11"/>
            <p:cNvSpPr txBox="1"/>
            <p:nvPr/>
          </p:nvSpPr>
          <p:spPr>
            <a:xfrm>
              <a:off x="0" y="47625"/>
              <a:ext cx="660400" cy="725268"/>
            </a:xfrm>
            <a:prstGeom prst="rect">
              <a:avLst/>
            </a:prstGeom>
          </p:spPr>
          <p:txBody>
            <a:bodyPr lIns="50800" tIns="50800" rIns="50800" bIns="50800" rtlCol="0" anchor="ctr"/>
            <a:lstStyle/>
            <a:p>
              <a:pPr algn="ctr">
                <a:lnSpc>
                  <a:spcPts val="2199"/>
                </a:lnSpc>
              </a:pPr>
              <a:endParaRPr/>
            </a:p>
          </p:txBody>
        </p:sp>
      </p:grpSp>
      <p:sp>
        <p:nvSpPr>
          <p:cNvPr id="12" name="Freeform 12"/>
          <p:cNvSpPr/>
          <p:nvPr/>
        </p:nvSpPr>
        <p:spPr>
          <a:xfrm>
            <a:off x="13123706" y="8121980"/>
            <a:ext cx="15228992" cy="4266991"/>
          </a:xfrm>
          <a:custGeom>
            <a:avLst/>
            <a:gdLst/>
            <a:ahLst/>
            <a:cxnLst/>
            <a:rect l="l" t="t" r="r" b="b"/>
            <a:pathLst>
              <a:path w="15228992" h="4266991">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Freeform 13"/>
          <p:cNvSpPr/>
          <p:nvPr/>
        </p:nvSpPr>
        <p:spPr>
          <a:xfrm>
            <a:off x="1414585" y="1462576"/>
            <a:ext cx="6755918" cy="986265"/>
          </a:xfrm>
          <a:custGeom>
            <a:avLst/>
            <a:gdLst/>
            <a:ahLst/>
            <a:cxnLst/>
            <a:rect l="l" t="t" r="r" b="b"/>
            <a:pathLst>
              <a:path w="6755918" h="986265">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4" name="TextBox 14"/>
          <p:cNvSpPr txBox="1"/>
          <p:nvPr/>
        </p:nvSpPr>
        <p:spPr>
          <a:xfrm>
            <a:off x="1660685" y="2374879"/>
            <a:ext cx="10053835" cy="3844925"/>
          </a:xfrm>
          <a:prstGeom prst="rect">
            <a:avLst/>
          </a:prstGeom>
        </p:spPr>
        <p:txBody>
          <a:bodyPr lIns="0" tIns="0" rIns="0" bIns="0" rtlCol="0" anchor="t">
            <a:spAutoFit/>
          </a:bodyPr>
          <a:lstStyle/>
          <a:p>
            <a:pPr algn="just">
              <a:lnSpc>
                <a:spcPts val="6249"/>
              </a:lnSpc>
            </a:pPr>
            <a:r>
              <a:rPr lang="en-US" sz="2499" b="1">
                <a:solidFill>
                  <a:srgbClr val="383C5B"/>
                </a:solidFill>
                <a:latin typeface="Montserrat Bold"/>
                <a:ea typeface="Montserrat Bold"/>
                <a:cs typeface="Montserrat Bold"/>
                <a:sym typeface="Montserrat Bold"/>
              </a:rPr>
              <a:t>- Bật mã hóa dữ liệu khi tạo database (encryption </a:t>
            </a:r>
            <a:r>
              <a:rPr lang="en-US" sz="2499" b="1" u="none">
                <a:solidFill>
                  <a:srgbClr val="383C5B"/>
                </a:solidFill>
                <a:latin typeface="Montserrat Bold"/>
                <a:ea typeface="Montserrat Bold"/>
                <a:cs typeface="Montserrat Bold"/>
                <a:sym typeface="Montserrat Bold"/>
              </a:rPr>
              <a:t>at</a:t>
            </a:r>
            <a:r>
              <a:rPr lang="en-US" sz="2499" b="1">
                <a:solidFill>
                  <a:srgbClr val="383C5B"/>
                </a:solidFill>
                <a:latin typeface="Montserrat Bold"/>
                <a:ea typeface="Montserrat Bold"/>
                <a:cs typeface="Montserrat Bold"/>
                <a:sym typeface="Montserrat Bold"/>
              </a:rPr>
              <a:t> rest).</a:t>
            </a:r>
          </a:p>
          <a:p>
            <a:pPr algn="just">
              <a:lnSpc>
                <a:spcPts val="6249"/>
              </a:lnSpc>
            </a:pPr>
            <a:r>
              <a:rPr lang="en-US" sz="2499" b="1">
                <a:solidFill>
                  <a:srgbClr val="383C5B"/>
                </a:solidFill>
                <a:latin typeface="Montserrat Bold"/>
                <a:ea typeface="Montserrat Bold"/>
                <a:cs typeface="Montserrat Bold"/>
                <a:sym typeface="Montserrat Bold"/>
              </a:rPr>
              <a:t>- Cài đặt phân quyền đúng người đúng việc.</a:t>
            </a:r>
          </a:p>
          <a:p>
            <a:pPr algn="just">
              <a:lnSpc>
                <a:spcPts val="6249"/>
              </a:lnSpc>
            </a:pPr>
            <a:r>
              <a:rPr lang="en-US" sz="2499" b="1">
                <a:solidFill>
                  <a:srgbClr val="383C5B"/>
                </a:solidFill>
                <a:latin typeface="Montserrat Bold"/>
                <a:ea typeface="Montserrat Bold"/>
                <a:cs typeface="Montserrat Bold"/>
                <a:sym typeface="Montserrat Bold"/>
              </a:rPr>
              <a:t>- Không chia sẻ thông tin truy cập lung tung.</a:t>
            </a:r>
          </a:p>
          <a:p>
            <a:pPr algn="just">
              <a:lnSpc>
                <a:spcPts val="6249"/>
              </a:lnSpc>
            </a:pPr>
            <a:r>
              <a:rPr lang="en-US" sz="2499" b="1">
                <a:solidFill>
                  <a:srgbClr val="383C5B"/>
                </a:solidFill>
                <a:latin typeface="Montserrat Bold"/>
                <a:ea typeface="Montserrat Bold"/>
                <a:cs typeface="Montserrat Bold"/>
                <a:sym typeface="Montserrat Bold"/>
              </a:rPr>
              <a:t>- Ghi log truy cập bằng CloudTrail.</a:t>
            </a:r>
          </a:p>
          <a:p>
            <a:pPr algn="just">
              <a:lnSpc>
                <a:spcPts val="6249"/>
              </a:lnSpc>
            </a:pPr>
            <a:endParaRPr lang="en-US" sz="2499" b="1">
              <a:solidFill>
                <a:srgbClr val="383C5B"/>
              </a:solidFill>
              <a:latin typeface="Montserrat Bold"/>
              <a:ea typeface="Montserrat Bold"/>
              <a:cs typeface="Montserrat Bold"/>
              <a:sym typeface="Montserrat Bold"/>
            </a:endParaRPr>
          </a:p>
        </p:txBody>
      </p:sp>
      <p:grpSp>
        <p:nvGrpSpPr>
          <p:cNvPr id="15" name="Group 15"/>
          <p:cNvGrpSpPr>
            <a:grpSpLocks noChangeAspect="1"/>
          </p:cNvGrpSpPr>
          <p:nvPr/>
        </p:nvGrpSpPr>
        <p:grpSpPr>
          <a:xfrm>
            <a:off x="12139323" y="3131112"/>
            <a:ext cx="4444820" cy="5140796"/>
            <a:chOff x="0" y="0"/>
            <a:chExt cx="4428490" cy="5121910"/>
          </a:xfrm>
        </p:grpSpPr>
        <p:sp>
          <p:nvSpPr>
            <p:cNvPr id="16" name="Freeform 16"/>
            <p:cNvSpPr/>
            <p:nvPr/>
          </p:nvSpPr>
          <p:spPr>
            <a:xfrm>
              <a:off x="325120" y="509270"/>
              <a:ext cx="3675380" cy="3553460"/>
            </a:xfrm>
            <a:custGeom>
              <a:avLst/>
              <a:gdLst/>
              <a:ahLst/>
              <a:cxnLst/>
              <a:rect l="l" t="t" r="r" b="b"/>
              <a:pathLst>
                <a:path w="3675380" h="3553460">
                  <a:moveTo>
                    <a:pt x="3382010" y="1270"/>
                  </a:moveTo>
                  <a:lnTo>
                    <a:pt x="12700" y="290830"/>
                  </a:lnTo>
                  <a:cubicBezTo>
                    <a:pt x="5080" y="290830"/>
                    <a:pt x="0" y="298450"/>
                    <a:pt x="0" y="306070"/>
                  </a:cubicBezTo>
                  <a:lnTo>
                    <a:pt x="278130" y="3540760"/>
                  </a:lnTo>
                  <a:cubicBezTo>
                    <a:pt x="279400" y="3548380"/>
                    <a:pt x="285750" y="3553460"/>
                    <a:pt x="293370" y="3553460"/>
                  </a:cubicBezTo>
                  <a:lnTo>
                    <a:pt x="3662680" y="3262630"/>
                  </a:lnTo>
                  <a:cubicBezTo>
                    <a:pt x="3670300" y="3261360"/>
                    <a:pt x="3675380" y="3255010"/>
                    <a:pt x="3675380" y="3247390"/>
                  </a:cubicBezTo>
                  <a:lnTo>
                    <a:pt x="3397250" y="13970"/>
                  </a:lnTo>
                  <a:cubicBezTo>
                    <a:pt x="3395980" y="6350"/>
                    <a:pt x="3389630" y="0"/>
                    <a:pt x="3382010" y="1270"/>
                  </a:cubicBezTo>
                  <a:close/>
                </a:path>
              </a:pathLst>
            </a:custGeom>
            <a:solidFill>
              <a:srgbClr val="000000">
                <a:alpha val="0"/>
              </a:srgbClr>
            </a:solidFill>
            <a:ln w="12700">
              <a:solidFill>
                <a:srgbClr val="000000"/>
              </a:solidFill>
            </a:ln>
          </p:spPr>
        </p:sp>
        <p:sp>
          <p:nvSpPr>
            <p:cNvPr id="17" name="Freeform 17"/>
            <p:cNvSpPr/>
            <p:nvPr/>
          </p:nvSpPr>
          <p:spPr>
            <a:xfrm>
              <a:off x="-2540" y="172720"/>
              <a:ext cx="4295140" cy="4847590"/>
            </a:xfrm>
            <a:custGeom>
              <a:avLst/>
              <a:gdLst/>
              <a:ahLst/>
              <a:cxnLst/>
              <a:rect l="l" t="t" r="r" b="b"/>
              <a:pathLst>
                <a:path w="4295140" h="4847590">
                  <a:moveTo>
                    <a:pt x="3916680" y="127000"/>
                  </a:moveTo>
                  <a:cubicBezTo>
                    <a:pt x="3915410" y="119380"/>
                    <a:pt x="3909060" y="114300"/>
                    <a:pt x="3901440" y="114300"/>
                  </a:cubicBezTo>
                  <a:lnTo>
                    <a:pt x="3792220" y="123190"/>
                  </a:lnTo>
                  <a:lnTo>
                    <a:pt x="3792220" y="13970"/>
                  </a:lnTo>
                  <a:cubicBezTo>
                    <a:pt x="3792220" y="6350"/>
                    <a:pt x="3785870" y="0"/>
                    <a:pt x="3778250" y="0"/>
                  </a:cubicBezTo>
                  <a:lnTo>
                    <a:pt x="13970" y="0"/>
                  </a:lnTo>
                  <a:cubicBezTo>
                    <a:pt x="6350" y="0"/>
                    <a:pt x="0" y="6350"/>
                    <a:pt x="0" y="13970"/>
                  </a:cubicBezTo>
                  <a:lnTo>
                    <a:pt x="0" y="4411980"/>
                  </a:lnTo>
                  <a:cubicBezTo>
                    <a:pt x="0" y="4419600"/>
                    <a:pt x="6350" y="4425950"/>
                    <a:pt x="13970" y="4425950"/>
                  </a:cubicBezTo>
                  <a:lnTo>
                    <a:pt x="480060" y="4425950"/>
                  </a:lnTo>
                  <a:lnTo>
                    <a:pt x="515620" y="4834890"/>
                  </a:lnTo>
                  <a:cubicBezTo>
                    <a:pt x="515620" y="4842510"/>
                    <a:pt x="523240" y="4847590"/>
                    <a:pt x="530860" y="4847590"/>
                  </a:cubicBezTo>
                  <a:lnTo>
                    <a:pt x="4282440" y="4525010"/>
                  </a:lnTo>
                  <a:cubicBezTo>
                    <a:pt x="4290060" y="4525010"/>
                    <a:pt x="4295140" y="4517390"/>
                    <a:pt x="4295140" y="4511040"/>
                  </a:cubicBezTo>
                  <a:lnTo>
                    <a:pt x="3916680" y="127000"/>
                  </a:lnTo>
                  <a:close/>
                  <a:moveTo>
                    <a:pt x="3581400" y="349250"/>
                  </a:moveTo>
                  <a:lnTo>
                    <a:pt x="3581400" y="3465830"/>
                  </a:lnTo>
                  <a:cubicBezTo>
                    <a:pt x="3581400" y="3473450"/>
                    <a:pt x="3575050" y="3479800"/>
                    <a:pt x="3567430" y="3479800"/>
                  </a:cubicBezTo>
                  <a:lnTo>
                    <a:pt x="571500" y="3479800"/>
                  </a:lnTo>
                  <a:lnTo>
                    <a:pt x="327660" y="642620"/>
                  </a:lnTo>
                  <a:cubicBezTo>
                    <a:pt x="327660" y="635000"/>
                    <a:pt x="332740" y="628650"/>
                    <a:pt x="340360" y="627380"/>
                  </a:cubicBezTo>
                  <a:lnTo>
                    <a:pt x="3581400" y="349250"/>
                  </a:lnTo>
                  <a:close/>
                  <a:moveTo>
                    <a:pt x="186690" y="205740"/>
                  </a:moveTo>
                  <a:lnTo>
                    <a:pt x="2835910" y="205740"/>
                  </a:lnTo>
                  <a:lnTo>
                    <a:pt x="172720" y="434340"/>
                  </a:lnTo>
                  <a:lnTo>
                    <a:pt x="172720" y="219710"/>
                  </a:lnTo>
                  <a:cubicBezTo>
                    <a:pt x="172720" y="212090"/>
                    <a:pt x="179070" y="205740"/>
                    <a:pt x="186690" y="205740"/>
                  </a:cubicBezTo>
                  <a:close/>
                  <a:moveTo>
                    <a:pt x="186690" y="3479800"/>
                  </a:moveTo>
                  <a:cubicBezTo>
                    <a:pt x="179070" y="3479800"/>
                    <a:pt x="172720" y="3473450"/>
                    <a:pt x="172720" y="3465830"/>
                  </a:cubicBezTo>
                  <a:lnTo>
                    <a:pt x="172720" y="854710"/>
                  </a:lnTo>
                  <a:lnTo>
                    <a:pt x="398780" y="3479800"/>
                  </a:lnTo>
                  <a:lnTo>
                    <a:pt x="186690" y="3479800"/>
                  </a:lnTo>
                  <a:close/>
                  <a:moveTo>
                    <a:pt x="3990340" y="3597910"/>
                  </a:moveTo>
                  <a:lnTo>
                    <a:pt x="3792220" y="3614419"/>
                  </a:lnTo>
                  <a:lnTo>
                    <a:pt x="3792220" y="1137919"/>
                  </a:lnTo>
                  <a:lnTo>
                    <a:pt x="4003040" y="3583940"/>
                  </a:lnTo>
                  <a:cubicBezTo>
                    <a:pt x="4003040" y="3591560"/>
                    <a:pt x="3997960" y="3597910"/>
                    <a:pt x="3990340" y="3597910"/>
                  </a:cubicBezTo>
                  <a:close/>
                </a:path>
              </a:pathLst>
            </a:custGeom>
            <a:solidFill>
              <a:srgbClr val="F2F1EB"/>
            </a:solidFill>
          </p:spPr>
        </p:sp>
        <p:sp>
          <p:nvSpPr>
            <p:cNvPr id="18" name="Freeform 18"/>
            <p:cNvSpPr/>
            <p:nvPr/>
          </p:nvSpPr>
          <p:spPr>
            <a:xfrm>
              <a:off x="172720" y="378460"/>
              <a:ext cx="3409950" cy="3274060"/>
            </a:xfrm>
            <a:custGeom>
              <a:avLst/>
              <a:gdLst/>
              <a:ahLst/>
              <a:cxnLst/>
              <a:rect l="l" t="t" r="r" b="b"/>
              <a:pathLst>
                <a:path w="3409950" h="3274060">
                  <a:moveTo>
                    <a:pt x="3395980" y="0"/>
                  </a:moveTo>
                  <a:lnTo>
                    <a:pt x="13970" y="0"/>
                  </a:lnTo>
                  <a:cubicBezTo>
                    <a:pt x="6350" y="0"/>
                    <a:pt x="0" y="6350"/>
                    <a:pt x="0" y="13970"/>
                  </a:cubicBezTo>
                  <a:lnTo>
                    <a:pt x="0" y="3260090"/>
                  </a:lnTo>
                  <a:cubicBezTo>
                    <a:pt x="0" y="3267710"/>
                    <a:pt x="6350" y="3274060"/>
                    <a:pt x="13970" y="3274060"/>
                  </a:cubicBezTo>
                  <a:lnTo>
                    <a:pt x="3395980" y="3274060"/>
                  </a:lnTo>
                  <a:cubicBezTo>
                    <a:pt x="3403600" y="3274060"/>
                    <a:pt x="3409950" y="3267710"/>
                    <a:pt x="3409950" y="3260090"/>
                  </a:cubicBezTo>
                  <a:lnTo>
                    <a:pt x="3409950" y="13970"/>
                  </a:lnTo>
                  <a:cubicBezTo>
                    <a:pt x="3408680" y="6350"/>
                    <a:pt x="3402330" y="0"/>
                    <a:pt x="3395980" y="0"/>
                  </a:cubicBezTo>
                  <a:close/>
                </a:path>
              </a:pathLst>
            </a:custGeom>
            <a:blipFill>
              <a:blip r:embed="rId11"/>
              <a:stretch>
                <a:fillRect t="-2075" b="-2075"/>
              </a:stretch>
            </a:blipFill>
          </p:spPr>
        </p:sp>
        <p:sp>
          <p:nvSpPr>
            <p:cNvPr id="19" name="Freeform 19"/>
            <p:cNvSpPr/>
            <p:nvPr/>
          </p:nvSpPr>
          <p:spPr>
            <a:xfrm>
              <a:off x="1270" y="177800"/>
              <a:ext cx="4305300" cy="4842510"/>
            </a:xfrm>
            <a:custGeom>
              <a:avLst/>
              <a:gdLst/>
              <a:ahLst/>
              <a:cxnLst/>
              <a:rect l="l" t="t" r="r" b="b"/>
              <a:pathLst>
                <a:path w="4305300" h="4842510">
                  <a:moveTo>
                    <a:pt x="3810000" y="1483360"/>
                  </a:moveTo>
                  <a:lnTo>
                    <a:pt x="3991610" y="3581400"/>
                  </a:lnTo>
                  <a:cubicBezTo>
                    <a:pt x="3991610" y="3586480"/>
                    <a:pt x="3990340" y="3590290"/>
                    <a:pt x="3986530" y="3594100"/>
                  </a:cubicBezTo>
                  <a:lnTo>
                    <a:pt x="3990340" y="3594100"/>
                  </a:lnTo>
                  <a:cubicBezTo>
                    <a:pt x="3996690" y="3594100"/>
                    <a:pt x="4001770" y="3587750"/>
                    <a:pt x="4001770" y="3581400"/>
                  </a:cubicBezTo>
                  <a:lnTo>
                    <a:pt x="3810000" y="1380490"/>
                  </a:lnTo>
                  <a:lnTo>
                    <a:pt x="3810000" y="1483360"/>
                  </a:lnTo>
                  <a:close/>
                  <a:moveTo>
                    <a:pt x="3581400" y="209550"/>
                  </a:moveTo>
                  <a:cubicBezTo>
                    <a:pt x="3581400" y="209550"/>
                    <a:pt x="3578860" y="201930"/>
                    <a:pt x="3568700" y="200660"/>
                  </a:cubicBezTo>
                  <a:lnTo>
                    <a:pt x="173990" y="200660"/>
                  </a:lnTo>
                  <a:cubicBezTo>
                    <a:pt x="167640" y="200660"/>
                    <a:pt x="160020" y="203200"/>
                    <a:pt x="160020" y="210820"/>
                  </a:cubicBezTo>
                  <a:lnTo>
                    <a:pt x="162560" y="217170"/>
                  </a:lnTo>
                  <a:cubicBezTo>
                    <a:pt x="165100" y="213360"/>
                    <a:pt x="170180" y="212090"/>
                    <a:pt x="173990" y="212090"/>
                  </a:cubicBezTo>
                  <a:lnTo>
                    <a:pt x="3571240" y="212090"/>
                  </a:lnTo>
                  <a:lnTo>
                    <a:pt x="3571240" y="3463290"/>
                  </a:lnTo>
                  <a:cubicBezTo>
                    <a:pt x="3571240" y="3468370"/>
                    <a:pt x="3568700" y="3472180"/>
                    <a:pt x="3566160" y="3474720"/>
                  </a:cubicBezTo>
                  <a:lnTo>
                    <a:pt x="3569970" y="3474720"/>
                  </a:lnTo>
                  <a:cubicBezTo>
                    <a:pt x="3576320" y="3474720"/>
                    <a:pt x="3581400" y="3469640"/>
                    <a:pt x="3581400" y="3463290"/>
                  </a:cubicBezTo>
                  <a:lnTo>
                    <a:pt x="3581400" y="209550"/>
                  </a:lnTo>
                  <a:close/>
                  <a:moveTo>
                    <a:pt x="4296410" y="4518660"/>
                  </a:moveTo>
                  <a:lnTo>
                    <a:pt x="543560" y="4841240"/>
                  </a:lnTo>
                  <a:lnTo>
                    <a:pt x="529590" y="4842510"/>
                  </a:lnTo>
                  <a:lnTo>
                    <a:pt x="528320" y="4842510"/>
                  </a:lnTo>
                  <a:cubicBezTo>
                    <a:pt x="520700" y="4842510"/>
                    <a:pt x="514350" y="4837430"/>
                    <a:pt x="513080" y="4829810"/>
                  </a:cubicBezTo>
                  <a:lnTo>
                    <a:pt x="511810" y="4815840"/>
                  </a:lnTo>
                  <a:cubicBezTo>
                    <a:pt x="511810" y="4817110"/>
                    <a:pt x="513080" y="4819650"/>
                    <a:pt x="513080" y="4820920"/>
                  </a:cubicBezTo>
                  <a:lnTo>
                    <a:pt x="478790" y="4422140"/>
                  </a:lnTo>
                  <a:lnTo>
                    <a:pt x="13970" y="4422140"/>
                  </a:lnTo>
                  <a:cubicBezTo>
                    <a:pt x="6350" y="4422140"/>
                    <a:pt x="0" y="4415790"/>
                    <a:pt x="0" y="4408170"/>
                  </a:cubicBezTo>
                  <a:lnTo>
                    <a:pt x="0" y="8890"/>
                  </a:lnTo>
                  <a:cubicBezTo>
                    <a:pt x="0" y="5080"/>
                    <a:pt x="1270" y="2540"/>
                    <a:pt x="3810" y="0"/>
                  </a:cubicBezTo>
                  <a:lnTo>
                    <a:pt x="13970" y="8890"/>
                  </a:lnTo>
                  <a:lnTo>
                    <a:pt x="13970" y="4408170"/>
                  </a:lnTo>
                  <a:lnTo>
                    <a:pt x="3790950" y="4408170"/>
                  </a:lnTo>
                  <a:lnTo>
                    <a:pt x="3804920" y="4418330"/>
                  </a:lnTo>
                  <a:cubicBezTo>
                    <a:pt x="3802380" y="4420870"/>
                    <a:pt x="3799840" y="4422140"/>
                    <a:pt x="3796030" y="4422140"/>
                  </a:cubicBezTo>
                  <a:lnTo>
                    <a:pt x="491490" y="4422140"/>
                  </a:lnTo>
                  <a:lnTo>
                    <a:pt x="527050" y="4828540"/>
                  </a:lnTo>
                  <a:lnTo>
                    <a:pt x="4290060" y="4505960"/>
                  </a:lnTo>
                  <a:lnTo>
                    <a:pt x="4305300" y="4514850"/>
                  </a:lnTo>
                  <a:cubicBezTo>
                    <a:pt x="4302760" y="4517390"/>
                    <a:pt x="4300220" y="4518660"/>
                    <a:pt x="4296410" y="4518660"/>
                  </a:cubicBezTo>
                  <a:close/>
                </a:path>
              </a:pathLst>
            </a:custGeom>
            <a:solidFill>
              <a:srgbClr val="3C3333"/>
            </a:solidFill>
          </p:spPr>
        </p:sp>
        <p:sp>
          <p:nvSpPr>
            <p:cNvPr id="20" name="Freeform 20"/>
            <p:cNvSpPr/>
            <p:nvPr/>
          </p:nvSpPr>
          <p:spPr>
            <a:xfrm>
              <a:off x="5080" y="172720"/>
              <a:ext cx="4305300" cy="4519930"/>
            </a:xfrm>
            <a:custGeom>
              <a:avLst/>
              <a:gdLst/>
              <a:ahLst/>
              <a:cxnLst/>
              <a:rect l="l" t="t" r="r" b="b"/>
              <a:pathLst>
                <a:path w="4305300" h="4519930">
                  <a:moveTo>
                    <a:pt x="3573780" y="3478530"/>
                  </a:moveTo>
                  <a:cubicBezTo>
                    <a:pt x="3571240" y="3481070"/>
                    <a:pt x="3567430" y="3483610"/>
                    <a:pt x="3563620" y="3483610"/>
                  </a:cubicBezTo>
                  <a:lnTo>
                    <a:pt x="170180" y="3483610"/>
                  </a:lnTo>
                  <a:cubicBezTo>
                    <a:pt x="163830" y="3483610"/>
                    <a:pt x="160020" y="3479800"/>
                    <a:pt x="157480" y="3474720"/>
                  </a:cubicBezTo>
                  <a:cubicBezTo>
                    <a:pt x="154940" y="3472180"/>
                    <a:pt x="153670" y="3469640"/>
                    <a:pt x="153670" y="3465830"/>
                  </a:cubicBezTo>
                  <a:lnTo>
                    <a:pt x="153670" y="219710"/>
                  </a:lnTo>
                  <a:cubicBezTo>
                    <a:pt x="153670" y="215900"/>
                    <a:pt x="156210" y="212090"/>
                    <a:pt x="158750" y="209550"/>
                  </a:cubicBezTo>
                  <a:lnTo>
                    <a:pt x="167640" y="217170"/>
                  </a:lnTo>
                  <a:lnTo>
                    <a:pt x="167640" y="3465830"/>
                  </a:lnTo>
                  <a:cubicBezTo>
                    <a:pt x="167640" y="3467100"/>
                    <a:pt x="167640" y="3468370"/>
                    <a:pt x="168910" y="3469640"/>
                  </a:cubicBezTo>
                  <a:lnTo>
                    <a:pt x="3563620" y="3469640"/>
                  </a:lnTo>
                  <a:cubicBezTo>
                    <a:pt x="3564890" y="3469640"/>
                    <a:pt x="3566160" y="3468370"/>
                    <a:pt x="3567430" y="3468370"/>
                  </a:cubicBezTo>
                  <a:lnTo>
                    <a:pt x="3573780" y="3478530"/>
                  </a:lnTo>
                  <a:close/>
                  <a:moveTo>
                    <a:pt x="4305300" y="4508500"/>
                  </a:moveTo>
                  <a:cubicBezTo>
                    <a:pt x="4305300" y="4512310"/>
                    <a:pt x="4304030" y="4516120"/>
                    <a:pt x="4298950" y="4519930"/>
                  </a:cubicBezTo>
                  <a:lnTo>
                    <a:pt x="4283710" y="4511040"/>
                  </a:lnTo>
                  <a:lnTo>
                    <a:pt x="3907790" y="132080"/>
                  </a:lnTo>
                  <a:lnTo>
                    <a:pt x="3906520" y="124460"/>
                  </a:lnTo>
                  <a:cubicBezTo>
                    <a:pt x="3906520" y="124460"/>
                    <a:pt x="3906520" y="114300"/>
                    <a:pt x="3893820" y="114300"/>
                  </a:cubicBezTo>
                  <a:lnTo>
                    <a:pt x="3806190" y="121920"/>
                  </a:lnTo>
                  <a:lnTo>
                    <a:pt x="3806190" y="3604260"/>
                  </a:lnTo>
                  <a:lnTo>
                    <a:pt x="3982720" y="3589020"/>
                  </a:lnTo>
                  <a:cubicBezTo>
                    <a:pt x="3983990" y="3589020"/>
                    <a:pt x="3985260" y="3587750"/>
                    <a:pt x="3986530" y="3587750"/>
                  </a:cubicBezTo>
                  <a:lnTo>
                    <a:pt x="3992880" y="3595370"/>
                  </a:lnTo>
                  <a:cubicBezTo>
                    <a:pt x="3990340" y="3599180"/>
                    <a:pt x="3986530" y="3601720"/>
                    <a:pt x="3982720" y="3601720"/>
                  </a:cubicBezTo>
                  <a:lnTo>
                    <a:pt x="3806190" y="3616960"/>
                  </a:lnTo>
                  <a:lnTo>
                    <a:pt x="3806190" y="4413250"/>
                  </a:lnTo>
                  <a:cubicBezTo>
                    <a:pt x="3806190" y="4417060"/>
                    <a:pt x="3803650" y="4420871"/>
                    <a:pt x="3801110" y="4423410"/>
                  </a:cubicBezTo>
                  <a:lnTo>
                    <a:pt x="3785870" y="4413250"/>
                  </a:lnTo>
                  <a:lnTo>
                    <a:pt x="3785870" y="13970"/>
                  </a:lnTo>
                  <a:lnTo>
                    <a:pt x="8890" y="13970"/>
                  </a:lnTo>
                  <a:lnTo>
                    <a:pt x="0" y="5080"/>
                  </a:lnTo>
                  <a:cubicBezTo>
                    <a:pt x="2540" y="2540"/>
                    <a:pt x="6350" y="0"/>
                    <a:pt x="10160" y="0"/>
                  </a:cubicBezTo>
                  <a:lnTo>
                    <a:pt x="3792220" y="0"/>
                  </a:lnTo>
                  <a:cubicBezTo>
                    <a:pt x="3799840" y="0"/>
                    <a:pt x="3806190" y="6350"/>
                    <a:pt x="3806190" y="13970"/>
                  </a:cubicBezTo>
                  <a:lnTo>
                    <a:pt x="3806190" y="101600"/>
                  </a:lnTo>
                  <a:lnTo>
                    <a:pt x="3900170" y="92710"/>
                  </a:lnTo>
                  <a:cubicBezTo>
                    <a:pt x="3900170" y="92710"/>
                    <a:pt x="3923030" y="92710"/>
                    <a:pt x="3926840" y="109220"/>
                  </a:cubicBezTo>
                  <a:lnTo>
                    <a:pt x="3931920" y="171450"/>
                  </a:lnTo>
                  <a:lnTo>
                    <a:pt x="4305300" y="4508500"/>
                  </a:lnTo>
                  <a:close/>
                  <a:moveTo>
                    <a:pt x="3797300" y="15240"/>
                  </a:moveTo>
                  <a:cubicBezTo>
                    <a:pt x="3799840" y="17780"/>
                    <a:pt x="3802380" y="19050"/>
                    <a:pt x="3803650" y="21590"/>
                  </a:cubicBezTo>
                  <a:cubicBezTo>
                    <a:pt x="3802380" y="17780"/>
                    <a:pt x="3799840" y="16510"/>
                    <a:pt x="3797300" y="15240"/>
                  </a:cubicBezTo>
                  <a:close/>
                </a:path>
              </a:pathLst>
            </a:custGeom>
            <a:solidFill>
              <a:srgbClr val="FFFFFF"/>
            </a:solidFill>
          </p:spPr>
        </p:sp>
        <p:sp>
          <p:nvSpPr>
            <p:cNvPr id="21" name="Freeform 21"/>
            <p:cNvSpPr/>
            <p:nvPr/>
          </p:nvSpPr>
          <p:spPr>
            <a:xfrm>
              <a:off x="3409951" y="0"/>
              <a:ext cx="274319" cy="1045210"/>
            </a:xfrm>
            <a:custGeom>
              <a:avLst/>
              <a:gdLst/>
              <a:ahLst/>
              <a:cxnLst/>
              <a:rect l="l" t="t" r="r" b="b"/>
              <a:pathLst>
                <a:path w="274319" h="1045210">
                  <a:moveTo>
                    <a:pt x="265429" y="966470"/>
                  </a:moveTo>
                  <a:cubicBezTo>
                    <a:pt x="270509" y="953770"/>
                    <a:pt x="273049" y="941070"/>
                    <a:pt x="274319" y="927100"/>
                  </a:cubicBezTo>
                  <a:lnTo>
                    <a:pt x="274319" y="762000"/>
                  </a:lnTo>
                  <a:lnTo>
                    <a:pt x="273049" y="762000"/>
                  </a:lnTo>
                  <a:lnTo>
                    <a:pt x="273049" y="369570"/>
                  </a:lnTo>
                  <a:cubicBezTo>
                    <a:pt x="269239" y="328930"/>
                    <a:pt x="217169" y="298450"/>
                    <a:pt x="184149" y="298450"/>
                  </a:cubicBezTo>
                  <a:lnTo>
                    <a:pt x="152399" y="298450"/>
                  </a:lnTo>
                  <a:cubicBezTo>
                    <a:pt x="102869" y="298450"/>
                    <a:pt x="63499" y="337820"/>
                    <a:pt x="63499" y="387350"/>
                  </a:cubicBezTo>
                  <a:lnTo>
                    <a:pt x="63499" y="852170"/>
                  </a:lnTo>
                  <a:lnTo>
                    <a:pt x="97789" y="852170"/>
                  </a:lnTo>
                  <a:lnTo>
                    <a:pt x="97789" y="387350"/>
                  </a:lnTo>
                  <a:cubicBezTo>
                    <a:pt x="97789" y="356870"/>
                    <a:pt x="121919" y="332740"/>
                    <a:pt x="152399" y="332740"/>
                  </a:cubicBezTo>
                  <a:lnTo>
                    <a:pt x="184149" y="332740"/>
                  </a:lnTo>
                  <a:cubicBezTo>
                    <a:pt x="210819" y="332740"/>
                    <a:pt x="237489" y="360680"/>
                    <a:pt x="238759" y="378460"/>
                  </a:cubicBezTo>
                  <a:lnTo>
                    <a:pt x="238759" y="924560"/>
                  </a:lnTo>
                  <a:cubicBezTo>
                    <a:pt x="238759" y="988060"/>
                    <a:pt x="184149" y="1010920"/>
                    <a:pt x="151129" y="1010920"/>
                  </a:cubicBezTo>
                  <a:lnTo>
                    <a:pt x="151129" y="1012190"/>
                  </a:lnTo>
                  <a:lnTo>
                    <a:pt x="109219" y="1012190"/>
                  </a:lnTo>
                  <a:cubicBezTo>
                    <a:pt x="62229" y="1012190"/>
                    <a:pt x="35559" y="974090"/>
                    <a:pt x="35559" y="927100"/>
                  </a:cubicBezTo>
                  <a:lnTo>
                    <a:pt x="35559" y="118110"/>
                  </a:lnTo>
                  <a:cubicBezTo>
                    <a:pt x="35559" y="71120"/>
                    <a:pt x="73659" y="33020"/>
                    <a:pt x="120649" y="33020"/>
                  </a:cubicBezTo>
                  <a:lnTo>
                    <a:pt x="161290" y="33020"/>
                  </a:lnTo>
                  <a:cubicBezTo>
                    <a:pt x="208280" y="33020"/>
                    <a:pt x="233680" y="74930"/>
                    <a:pt x="233680" y="121920"/>
                  </a:cubicBezTo>
                  <a:lnTo>
                    <a:pt x="233680" y="172720"/>
                  </a:lnTo>
                  <a:lnTo>
                    <a:pt x="265430" y="172720"/>
                  </a:lnTo>
                  <a:lnTo>
                    <a:pt x="266700" y="121920"/>
                  </a:lnTo>
                  <a:cubicBezTo>
                    <a:pt x="266700" y="57150"/>
                    <a:pt x="226060" y="0"/>
                    <a:pt x="160020" y="0"/>
                  </a:cubicBezTo>
                  <a:lnTo>
                    <a:pt x="119380" y="0"/>
                  </a:lnTo>
                  <a:cubicBezTo>
                    <a:pt x="53340" y="0"/>
                    <a:pt x="0" y="53340"/>
                    <a:pt x="0" y="119380"/>
                  </a:cubicBezTo>
                  <a:lnTo>
                    <a:pt x="0" y="925830"/>
                  </a:lnTo>
                  <a:cubicBezTo>
                    <a:pt x="0" y="991870"/>
                    <a:pt x="41910" y="1045210"/>
                    <a:pt x="107950" y="1045210"/>
                  </a:cubicBezTo>
                  <a:lnTo>
                    <a:pt x="152400" y="1045210"/>
                  </a:lnTo>
                  <a:cubicBezTo>
                    <a:pt x="181610" y="1045210"/>
                    <a:pt x="208280" y="1035050"/>
                    <a:pt x="228600" y="1017270"/>
                  </a:cubicBezTo>
                  <a:cubicBezTo>
                    <a:pt x="242570" y="1005840"/>
                    <a:pt x="254000" y="991870"/>
                    <a:pt x="261620" y="974090"/>
                  </a:cubicBezTo>
                  <a:cubicBezTo>
                    <a:pt x="262890" y="972820"/>
                    <a:pt x="262890" y="970280"/>
                    <a:pt x="264160" y="969010"/>
                  </a:cubicBezTo>
                  <a:cubicBezTo>
                    <a:pt x="265430" y="969010"/>
                    <a:pt x="265430" y="967740"/>
                    <a:pt x="265430" y="966470"/>
                  </a:cubicBezTo>
                  <a:close/>
                </a:path>
              </a:pathLst>
            </a:custGeom>
            <a:solidFill>
              <a:srgbClr val="A99D9D"/>
            </a:solidFill>
          </p:spPr>
        </p:sp>
        <p:sp>
          <p:nvSpPr>
            <p:cNvPr id="22" name="Freeform 22"/>
            <p:cNvSpPr/>
            <p:nvPr/>
          </p:nvSpPr>
          <p:spPr>
            <a:xfrm>
              <a:off x="3415028" y="15240"/>
              <a:ext cx="266700" cy="1032510"/>
            </a:xfrm>
            <a:custGeom>
              <a:avLst/>
              <a:gdLst/>
              <a:ahLst/>
              <a:cxnLst/>
              <a:rect l="l" t="t" r="r" b="b"/>
              <a:pathLst>
                <a:path w="266700" h="1032510">
                  <a:moveTo>
                    <a:pt x="261622" y="749300"/>
                  </a:moveTo>
                  <a:lnTo>
                    <a:pt x="261622" y="723900"/>
                  </a:lnTo>
                  <a:cubicBezTo>
                    <a:pt x="259082" y="598170"/>
                    <a:pt x="257812" y="490220"/>
                    <a:pt x="256542" y="364490"/>
                  </a:cubicBezTo>
                  <a:lnTo>
                    <a:pt x="256542" y="358140"/>
                  </a:lnTo>
                  <a:lnTo>
                    <a:pt x="252732" y="359410"/>
                  </a:lnTo>
                  <a:lnTo>
                    <a:pt x="252732" y="364490"/>
                  </a:lnTo>
                  <a:lnTo>
                    <a:pt x="250192" y="521970"/>
                  </a:lnTo>
                  <a:lnTo>
                    <a:pt x="246382" y="695960"/>
                  </a:lnTo>
                  <a:lnTo>
                    <a:pt x="245112" y="745490"/>
                  </a:lnTo>
                  <a:lnTo>
                    <a:pt x="245112" y="750570"/>
                  </a:lnTo>
                  <a:lnTo>
                    <a:pt x="242572" y="872490"/>
                  </a:lnTo>
                  <a:cubicBezTo>
                    <a:pt x="242572" y="887730"/>
                    <a:pt x="242572" y="901700"/>
                    <a:pt x="241302" y="916940"/>
                  </a:cubicBezTo>
                  <a:cubicBezTo>
                    <a:pt x="240032" y="927100"/>
                    <a:pt x="238762" y="935990"/>
                    <a:pt x="234952" y="944880"/>
                  </a:cubicBezTo>
                  <a:cubicBezTo>
                    <a:pt x="232412" y="949960"/>
                    <a:pt x="231142" y="955040"/>
                    <a:pt x="227332" y="960120"/>
                  </a:cubicBezTo>
                  <a:cubicBezTo>
                    <a:pt x="218442" y="972820"/>
                    <a:pt x="207012" y="982980"/>
                    <a:pt x="193042" y="989330"/>
                  </a:cubicBezTo>
                  <a:cubicBezTo>
                    <a:pt x="182882" y="994410"/>
                    <a:pt x="162562" y="1000760"/>
                    <a:pt x="148592" y="1003300"/>
                  </a:cubicBezTo>
                  <a:lnTo>
                    <a:pt x="104142" y="1003300"/>
                  </a:lnTo>
                  <a:lnTo>
                    <a:pt x="90172" y="1002030"/>
                  </a:lnTo>
                  <a:cubicBezTo>
                    <a:pt x="85092" y="1000760"/>
                    <a:pt x="81281" y="999490"/>
                    <a:pt x="76202" y="998220"/>
                  </a:cubicBezTo>
                  <a:cubicBezTo>
                    <a:pt x="58422" y="991870"/>
                    <a:pt x="53342" y="980440"/>
                    <a:pt x="41911" y="963930"/>
                  </a:cubicBezTo>
                  <a:cubicBezTo>
                    <a:pt x="36831" y="955040"/>
                    <a:pt x="31752" y="947420"/>
                    <a:pt x="29211" y="937260"/>
                  </a:cubicBezTo>
                  <a:lnTo>
                    <a:pt x="26671" y="929640"/>
                  </a:lnTo>
                  <a:cubicBezTo>
                    <a:pt x="26671" y="927100"/>
                    <a:pt x="26671" y="925830"/>
                    <a:pt x="25401" y="923290"/>
                  </a:cubicBezTo>
                  <a:lnTo>
                    <a:pt x="24131" y="916940"/>
                  </a:lnTo>
                  <a:lnTo>
                    <a:pt x="24131" y="909320"/>
                  </a:lnTo>
                  <a:lnTo>
                    <a:pt x="22861" y="855980"/>
                  </a:lnTo>
                  <a:lnTo>
                    <a:pt x="21591" y="749300"/>
                  </a:lnTo>
                  <a:lnTo>
                    <a:pt x="17781" y="537210"/>
                  </a:lnTo>
                  <a:cubicBezTo>
                    <a:pt x="16511" y="466090"/>
                    <a:pt x="15241" y="394970"/>
                    <a:pt x="15241" y="325120"/>
                  </a:cubicBezTo>
                  <a:cubicBezTo>
                    <a:pt x="13971" y="254000"/>
                    <a:pt x="13971" y="182880"/>
                    <a:pt x="13971" y="111760"/>
                  </a:cubicBezTo>
                  <a:cubicBezTo>
                    <a:pt x="13971" y="104140"/>
                    <a:pt x="15241" y="91440"/>
                    <a:pt x="16511" y="81280"/>
                  </a:cubicBezTo>
                  <a:lnTo>
                    <a:pt x="21591" y="66040"/>
                  </a:lnTo>
                  <a:cubicBezTo>
                    <a:pt x="22861" y="60960"/>
                    <a:pt x="26671" y="55880"/>
                    <a:pt x="29211" y="52070"/>
                  </a:cubicBezTo>
                  <a:cubicBezTo>
                    <a:pt x="40641" y="33020"/>
                    <a:pt x="57151" y="17780"/>
                    <a:pt x="76201" y="8890"/>
                  </a:cubicBezTo>
                  <a:cubicBezTo>
                    <a:pt x="86361" y="5080"/>
                    <a:pt x="100331" y="1270"/>
                    <a:pt x="107951" y="1270"/>
                  </a:cubicBezTo>
                  <a:lnTo>
                    <a:pt x="114301" y="0"/>
                  </a:lnTo>
                  <a:lnTo>
                    <a:pt x="156211" y="0"/>
                  </a:lnTo>
                  <a:lnTo>
                    <a:pt x="109221" y="0"/>
                  </a:lnTo>
                  <a:cubicBezTo>
                    <a:pt x="95251" y="1270"/>
                    <a:pt x="81281" y="5080"/>
                    <a:pt x="68581" y="11430"/>
                  </a:cubicBezTo>
                  <a:cubicBezTo>
                    <a:pt x="43181" y="24130"/>
                    <a:pt x="22861" y="49530"/>
                    <a:pt x="15241" y="77470"/>
                  </a:cubicBezTo>
                  <a:cubicBezTo>
                    <a:pt x="11431" y="91440"/>
                    <a:pt x="11431" y="106680"/>
                    <a:pt x="10161" y="123190"/>
                  </a:cubicBezTo>
                  <a:lnTo>
                    <a:pt x="8891" y="171450"/>
                  </a:lnTo>
                  <a:lnTo>
                    <a:pt x="6350" y="365760"/>
                  </a:lnTo>
                  <a:cubicBezTo>
                    <a:pt x="5080" y="495300"/>
                    <a:pt x="1270" y="624840"/>
                    <a:pt x="1270" y="755650"/>
                  </a:cubicBezTo>
                  <a:lnTo>
                    <a:pt x="0" y="853440"/>
                  </a:lnTo>
                  <a:lnTo>
                    <a:pt x="0" y="901700"/>
                  </a:lnTo>
                  <a:cubicBezTo>
                    <a:pt x="0" y="918210"/>
                    <a:pt x="0" y="934720"/>
                    <a:pt x="6350" y="949960"/>
                  </a:cubicBezTo>
                  <a:cubicBezTo>
                    <a:pt x="16510" y="980440"/>
                    <a:pt x="27941" y="1007110"/>
                    <a:pt x="57150" y="1021080"/>
                  </a:cubicBezTo>
                  <a:cubicBezTo>
                    <a:pt x="71120" y="1027430"/>
                    <a:pt x="87630" y="1031240"/>
                    <a:pt x="104141" y="1032510"/>
                  </a:cubicBezTo>
                  <a:lnTo>
                    <a:pt x="151131" y="1032510"/>
                  </a:lnTo>
                  <a:cubicBezTo>
                    <a:pt x="182881" y="1031240"/>
                    <a:pt x="213361" y="1017270"/>
                    <a:pt x="234951" y="995680"/>
                  </a:cubicBezTo>
                  <a:cubicBezTo>
                    <a:pt x="246381" y="985520"/>
                    <a:pt x="254001" y="971550"/>
                    <a:pt x="259081" y="957580"/>
                  </a:cubicBezTo>
                  <a:cubicBezTo>
                    <a:pt x="264161" y="943610"/>
                    <a:pt x="266701" y="929640"/>
                    <a:pt x="266701" y="913130"/>
                  </a:cubicBezTo>
                  <a:lnTo>
                    <a:pt x="261621" y="749300"/>
                  </a:lnTo>
                  <a:close/>
                </a:path>
              </a:pathLst>
            </a:custGeom>
            <a:solidFill>
              <a:srgbClr val="E2DADA"/>
            </a:solidFill>
          </p:spPr>
        </p:sp>
      </p:grpSp>
      <p:sp>
        <p:nvSpPr>
          <p:cNvPr id="23" name="TextBox 23"/>
          <p:cNvSpPr txBox="1"/>
          <p:nvPr/>
        </p:nvSpPr>
        <p:spPr>
          <a:xfrm>
            <a:off x="1768773" y="1663044"/>
            <a:ext cx="252016" cy="537845"/>
          </a:xfrm>
          <a:prstGeom prst="rect">
            <a:avLst/>
          </a:prstGeom>
        </p:spPr>
        <p:txBody>
          <a:bodyPr lIns="0" tIns="0" rIns="0" bIns="0" rtlCol="0" anchor="t">
            <a:spAutoFit/>
          </a:bodyPr>
          <a:lstStyle/>
          <a:p>
            <a:pPr algn="ctr">
              <a:lnSpc>
                <a:spcPts val="4480"/>
              </a:lnSpc>
              <a:spcBef>
                <a:spcPct val="0"/>
              </a:spcBef>
            </a:pPr>
            <a:r>
              <a:rPr lang="en-US" sz="3200" b="1">
                <a:solidFill>
                  <a:srgbClr val="FFFFFF"/>
                </a:solidFill>
                <a:latin typeface="Montserrat Bold"/>
                <a:ea typeface="Montserrat Bold"/>
                <a:cs typeface="Montserrat Bold"/>
                <a:sym typeface="Montserrat Bold"/>
              </a:rPr>
              <a:t>7</a:t>
            </a:r>
          </a:p>
        </p:txBody>
      </p:sp>
      <p:sp>
        <p:nvSpPr>
          <p:cNvPr id="24" name="TextBox 24"/>
          <p:cNvSpPr txBox="1"/>
          <p:nvPr/>
        </p:nvSpPr>
        <p:spPr>
          <a:xfrm>
            <a:off x="2573751" y="1838448"/>
            <a:ext cx="5329317" cy="362357"/>
          </a:xfrm>
          <a:prstGeom prst="rect">
            <a:avLst/>
          </a:prstGeom>
        </p:spPr>
        <p:txBody>
          <a:bodyPr lIns="0" tIns="0" rIns="0" bIns="0" rtlCol="0" anchor="t">
            <a:spAutoFit/>
          </a:bodyPr>
          <a:lstStyle/>
          <a:p>
            <a:pPr algn="l">
              <a:lnSpc>
                <a:spcPts val="2557"/>
              </a:lnSpc>
            </a:pPr>
            <a:r>
              <a:rPr lang="en-US" sz="3197" b="1">
                <a:solidFill>
                  <a:srgbClr val="FFFFFF"/>
                </a:solidFill>
                <a:latin typeface="Montserrat Heavy"/>
                <a:ea typeface="Montserrat Heavy"/>
                <a:cs typeface="Montserrat Heavy"/>
                <a:sym typeface="Montserrat Heavy"/>
              </a:rPr>
              <a:t>CÁCH GIẢM THIỂU</a:t>
            </a:r>
          </a:p>
        </p:txBody>
      </p:sp>
      <p:sp>
        <p:nvSpPr>
          <p:cNvPr id="25" name="Freeform 25"/>
          <p:cNvSpPr/>
          <p:nvPr/>
        </p:nvSpPr>
        <p:spPr>
          <a:xfrm>
            <a:off x="16339747" y="651470"/>
            <a:ext cx="1256621" cy="706849"/>
          </a:xfrm>
          <a:custGeom>
            <a:avLst/>
            <a:gdLst/>
            <a:ahLst/>
            <a:cxnLst/>
            <a:rect l="l" t="t" r="r" b="b"/>
            <a:pathLst>
              <a:path w="1256621" h="706849">
                <a:moveTo>
                  <a:pt x="0" y="0"/>
                </a:moveTo>
                <a:lnTo>
                  <a:pt x="1256621" y="0"/>
                </a:lnTo>
                <a:lnTo>
                  <a:pt x="1256621" y="706850"/>
                </a:lnTo>
                <a:lnTo>
                  <a:pt x="0" y="706850"/>
                </a:lnTo>
                <a:lnTo>
                  <a:pt x="0" y="0"/>
                </a:lnTo>
                <a:close/>
              </a:path>
            </a:pathLst>
          </a:custGeom>
          <a:blipFill>
            <a:blip r:embed="rId12"/>
            <a:stretch>
              <a:fillRect/>
            </a:stretch>
          </a:blipFill>
        </p:spPr>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sp>
        <p:nvSpPr>
          <p:cNvPr id="3" name="Freeform 3"/>
          <p:cNvSpPr/>
          <p:nvPr/>
        </p:nvSpPr>
        <p:spPr>
          <a:xfrm rot="-1802037">
            <a:off x="16182614" y="4919303"/>
            <a:ext cx="5561682" cy="4550467"/>
          </a:xfrm>
          <a:custGeom>
            <a:avLst/>
            <a:gdLst/>
            <a:ahLst/>
            <a:cxnLst/>
            <a:rect l="l" t="t" r="r" b="b"/>
            <a:pathLst>
              <a:path w="5561682" h="4550467">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12985570" y="-2263645"/>
            <a:ext cx="18101005" cy="5071697"/>
          </a:xfrm>
          <a:custGeom>
            <a:avLst/>
            <a:gdLst/>
            <a:ahLst/>
            <a:cxnLst/>
            <a:rect l="l" t="t" r="r" b="b"/>
            <a:pathLst>
              <a:path w="18101005" h="5071697">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642096" flipH="1">
            <a:off x="-2517334" y="2162976"/>
            <a:ext cx="3914681" cy="3202921"/>
          </a:xfrm>
          <a:custGeom>
            <a:avLst/>
            <a:gdLst/>
            <a:ahLst/>
            <a:cxnLst/>
            <a:rect l="l" t="t" r="r" b="b"/>
            <a:pathLst>
              <a:path w="3914681" h="320292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6" name="Group 6"/>
          <p:cNvGrpSpPr/>
          <p:nvPr/>
        </p:nvGrpSpPr>
        <p:grpSpPr>
          <a:xfrm>
            <a:off x="1028700" y="1028700"/>
            <a:ext cx="16230600" cy="8229600"/>
            <a:chOff x="0" y="0"/>
            <a:chExt cx="4274726" cy="2167467"/>
          </a:xfrm>
        </p:grpSpPr>
        <p:sp>
          <p:nvSpPr>
            <p:cNvPr id="7" name="Freeform 7"/>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id="8" name="TextBox 8"/>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6230600" y="0"/>
            <a:ext cx="1474915" cy="2009790"/>
            <a:chOff x="0" y="0"/>
            <a:chExt cx="660400" cy="899893"/>
          </a:xfrm>
        </p:grpSpPr>
        <p:sp>
          <p:nvSpPr>
            <p:cNvPr id="10" name="Freeform 10"/>
            <p:cNvSpPr/>
            <p:nvPr/>
          </p:nvSpPr>
          <p:spPr>
            <a:xfrm>
              <a:off x="0" y="0"/>
              <a:ext cx="660400" cy="899893"/>
            </a:xfrm>
            <a:custGeom>
              <a:avLst/>
              <a:gdLst/>
              <a:ahLst/>
              <a:cxnLst/>
              <a:rect l="l" t="t" r="r" b="b"/>
              <a:pathLst>
                <a:path w="660400" h="899893">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id="11" name="TextBox 11"/>
            <p:cNvSpPr txBox="1"/>
            <p:nvPr/>
          </p:nvSpPr>
          <p:spPr>
            <a:xfrm>
              <a:off x="0" y="47625"/>
              <a:ext cx="660400" cy="725268"/>
            </a:xfrm>
            <a:prstGeom prst="rect">
              <a:avLst/>
            </a:prstGeom>
          </p:spPr>
          <p:txBody>
            <a:bodyPr lIns="50800" tIns="50800" rIns="50800" bIns="50800" rtlCol="0" anchor="ctr"/>
            <a:lstStyle/>
            <a:p>
              <a:pPr algn="ctr">
                <a:lnSpc>
                  <a:spcPts val="2199"/>
                </a:lnSpc>
              </a:pPr>
              <a:endParaRPr/>
            </a:p>
          </p:txBody>
        </p:sp>
      </p:grpSp>
      <p:sp>
        <p:nvSpPr>
          <p:cNvPr id="12" name="Freeform 12"/>
          <p:cNvSpPr/>
          <p:nvPr/>
        </p:nvSpPr>
        <p:spPr>
          <a:xfrm>
            <a:off x="13123706" y="8121980"/>
            <a:ext cx="15228992" cy="4266991"/>
          </a:xfrm>
          <a:custGeom>
            <a:avLst/>
            <a:gdLst/>
            <a:ahLst/>
            <a:cxnLst/>
            <a:rect l="l" t="t" r="r" b="b"/>
            <a:pathLst>
              <a:path w="15228992" h="4266991">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Freeform 13"/>
          <p:cNvSpPr/>
          <p:nvPr/>
        </p:nvSpPr>
        <p:spPr>
          <a:xfrm>
            <a:off x="1414585" y="1462576"/>
            <a:ext cx="6755918" cy="986265"/>
          </a:xfrm>
          <a:custGeom>
            <a:avLst/>
            <a:gdLst/>
            <a:ahLst/>
            <a:cxnLst/>
            <a:rect l="l" t="t" r="r" b="b"/>
            <a:pathLst>
              <a:path w="6755918" h="986265">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4" name="TextBox 14"/>
          <p:cNvSpPr txBox="1"/>
          <p:nvPr/>
        </p:nvSpPr>
        <p:spPr>
          <a:xfrm>
            <a:off x="1660685" y="2374879"/>
            <a:ext cx="8294594" cy="5426075"/>
          </a:xfrm>
          <a:prstGeom prst="rect">
            <a:avLst/>
          </a:prstGeom>
        </p:spPr>
        <p:txBody>
          <a:bodyPr lIns="0" tIns="0" rIns="0" bIns="0" rtlCol="0" anchor="t">
            <a:spAutoFit/>
          </a:bodyPr>
          <a:lstStyle/>
          <a:p>
            <a:pPr algn="just">
              <a:lnSpc>
                <a:spcPts val="6249"/>
              </a:lnSpc>
            </a:pPr>
            <a:r>
              <a:rPr lang="en-US" sz="2499" b="1">
                <a:solidFill>
                  <a:srgbClr val="383C5B"/>
                </a:solidFill>
                <a:latin typeface="Montserrat Bold"/>
                <a:ea typeface="Montserrat Bold"/>
                <a:cs typeface="Montserrat Bold"/>
                <a:sym typeface="Montserrat Bold"/>
              </a:rPr>
              <a:t>- Nếu bị lộ thông tin </a:t>
            </a:r>
          </a:p>
          <a:p>
            <a:pPr algn="just">
              <a:lnSpc>
                <a:spcPts val="6249"/>
              </a:lnSpc>
            </a:pPr>
            <a:r>
              <a:rPr lang="en-US" sz="2499" b="1">
                <a:solidFill>
                  <a:srgbClr val="383C5B"/>
                </a:solidFill>
                <a:latin typeface="Montserrat Bold"/>
                <a:ea typeface="Montserrat Bold"/>
                <a:cs typeface="Montserrat Bold"/>
                <a:sym typeface="Montserrat Bold"/>
              </a:rPr>
              <a:t>   → Đổi mật khẩu, vô hiệu tài khoản.</a:t>
            </a:r>
          </a:p>
          <a:p>
            <a:pPr algn="just">
              <a:lnSpc>
                <a:spcPts val="6249"/>
              </a:lnSpc>
            </a:pPr>
            <a:r>
              <a:rPr lang="en-US" sz="2499" b="1">
                <a:solidFill>
                  <a:srgbClr val="383C5B"/>
                </a:solidFill>
                <a:latin typeface="Montserrat Bold"/>
                <a:ea typeface="Montserrat Bold"/>
                <a:cs typeface="Montserrat Bold"/>
                <a:sym typeface="Montserrat Bold"/>
              </a:rPr>
              <a:t>- Nếu cấp sai quyền </a:t>
            </a:r>
          </a:p>
          <a:p>
            <a:pPr algn="just">
              <a:lnSpc>
                <a:spcPts val="6249"/>
              </a:lnSpc>
            </a:pPr>
            <a:r>
              <a:rPr lang="en-US" sz="2499" b="1">
                <a:solidFill>
                  <a:srgbClr val="383C5B"/>
                </a:solidFill>
                <a:latin typeface="Montserrat Bold"/>
                <a:ea typeface="Montserrat Bold"/>
                <a:cs typeface="Montserrat Bold"/>
                <a:sym typeface="Montserrat Bold"/>
              </a:rPr>
              <a:t>  → Thu hồi quyền, kiểm tra lại toàn bộ user.</a:t>
            </a:r>
          </a:p>
          <a:p>
            <a:pPr algn="just">
              <a:lnSpc>
                <a:spcPts val="6249"/>
              </a:lnSpc>
            </a:pPr>
            <a:r>
              <a:rPr lang="en-US" sz="2499" b="1">
                <a:solidFill>
                  <a:srgbClr val="383C5B"/>
                </a:solidFill>
                <a:latin typeface="Montserrat Bold"/>
                <a:ea typeface="Montserrat Bold"/>
                <a:cs typeface="Montserrat Bold"/>
                <a:sym typeface="Montserrat Bold"/>
              </a:rPr>
              <a:t>- Nếu mất log </a:t>
            </a:r>
          </a:p>
          <a:p>
            <a:pPr algn="just">
              <a:lnSpc>
                <a:spcPts val="6249"/>
              </a:lnSpc>
            </a:pPr>
            <a:r>
              <a:rPr lang="en-US" sz="2499" b="1">
                <a:solidFill>
                  <a:srgbClr val="383C5B"/>
                </a:solidFill>
                <a:latin typeface="Montserrat Bold"/>
                <a:ea typeface="Montserrat Bold"/>
                <a:cs typeface="Montserrat Bold"/>
                <a:sym typeface="Montserrat Bold"/>
              </a:rPr>
              <a:t>  → Bật lại CloudTrail, cấu hình lại đúng chuẩn.</a:t>
            </a:r>
          </a:p>
          <a:p>
            <a:pPr algn="just">
              <a:lnSpc>
                <a:spcPts val="6249"/>
              </a:lnSpc>
            </a:pPr>
            <a:endParaRPr lang="en-US" sz="2499" b="1">
              <a:solidFill>
                <a:srgbClr val="383C5B"/>
              </a:solidFill>
              <a:latin typeface="Montserrat Bold"/>
              <a:ea typeface="Montserrat Bold"/>
              <a:cs typeface="Montserrat Bold"/>
              <a:sym typeface="Montserrat Bold"/>
            </a:endParaRPr>
          </a:p>
        </p:txBody>
      </p:sp>
      <p:grpSp>
        <p:nvGrpSpPr>
          <p:cNvPr id="15" name="Group 15"/>
          <p:cNvGrpSpPr>
            <a:grpSpLocks noChangeAspect="1"/>
          </p:cNvGrpSpPr>
          <p:nvPr/>
        </p:nvGrpSpPr>
        <p:grpSpPr>
          <a:xfrm>
            <a:off x="12139323" y="3131112"/>
            <a:ext cx="4444820" cy="5140796"/>
            <a:chOff x="0" y="0"/>
            <a:chExt cx="4428490" cy="5121910"/>
          </a:xfrm>
        </p:grpSpPr>
        <p:sp>
          <p:nvSpPr>
            <p:cNvPr id="16" name="Freeform 16"/>
            <p:cNvSpPr/>
            <p:nvPr/>
          </p:nvSpPr>
          <p:spPr>
            <a:xfrm>
              <a:off x="325120" y="509270"/>
              <a:ext cx="3675380" cy="3553460"/>
            </a:xfrm>
            <a:custGeom>
              <a:avLst/>
              <a:gdLst/>
              <a:ahLst/>
              <a:cxnLst/>
              <a:rect l="l" t="t" r="r" b="b"/>
              <a:pathLst>
                <a:path w="3675380" h="3553460">
                  <a:moveTo>
                    <a:pt x="3382010" y="1270"/>
                  </a:moveTo>
                  <a:lnTo>
                    <a:pt x="12700" y="290830"/>
                  </a:lnTo>
                  <a:cubicBezTo>
                    <a:pt x="5080" y="290830"/>
                    <a:pt x="0" y="298450"/>
                    <a:pt x="0" y="306070"/>
                  </a:cubicBezTo>
                  <a:lnTo>
                    <a:pt x="278130" y="3540760"/>
                  </a:lnTo>
                  <a:cubicBezTo>
                    <a:pt x="279400" y="3548380"/>
                    <a:pt x="285750" y="3553460"/>
                    <a:pt x="293370" y="3553460"/>
                  </a:cubicBezTo>
                  <a:lnTo>
                    <a:pt x="3662680" y="3262630"/>
                  </a:lnTo>
                  <a:cubicBezTo>
                    <a:pt x="3670300" y="3261360"/>
                    <a:pt x="3675380" y="3255010"/>
                    <a:pt x="3675380" y="3247390"/>
                  </a:cubicBezTo>
                  <a:lnTo>
                    <a:pt x="3397250" y="13970"/>
                  </a:lnTo>
                  <a:cubicBezTo>
                    <a:pt x="3395980" y="6350"/>
                    <a:pt x="3389630" y="0"/>
                    <a:pt x="3382010" y="1270"/>
                  </a:cubicBezTo>
                  <a:close/>
                </a:path>
              </a:pathLst>
            </a:custGeom>
            <a:solidFill>
              <a:srgbClr val="000000">
                <a:alpha val="0"/>
              </a:srgbClr>
            </a:solidFill>
            <a:ln w="12700">
              <a:solidFill>
                <a:srgbClr val="000000"/>
              </a:solidFill>
            </a:ln>
          </p:spPr>
        </p:sp>
        <p:sp>
          <p:nvSpPr>
            <p:cNvPr id="17" name="Freeform 17"/>
            <p:cNvSpPr/>
            <p:nvPr/>
          </p:nvSpPr>
          <p:spPr>
            <a:xfrm>
              <a:off x="-2540" y="172720"/>
              <a:ext cx="4295140" cy="4847590"/>
            </a:xfrm>
            <a:custGeom>
              <a:avLst/>
              <a:gdLst/>
              <a:ahLst/>
              <a:cxnLst/>
              <a:rect l="l" t="t" r="r" b="b"/>
              <a:pathLst>
                <a:path w="4295140" h="4847590">
                  <a:moveTo>
                    <a:pt x="3916680" y="127000"/>
                  </a:moveTo>
                  <a:cubicBezTo>
                    <a:pt x="3915410" y="119380"/>
                    <a:pt x="3909060" y="114300"/>
                    <a:pt x="3901440" y="114300"/>
                  </a:cubicBezTo>
                  <a:lnTo>
                    <a:pt x="3792220" y="123190"/>
                  </a:lnTo>
                  <a:lnTo>
                    <a:pt x="3792220" y="13970"/>
                  </a:lnTo>
                  <a:cubicBezTo>
                    <a:pt x="3792220" y="6350"/>
                    <a:pt x="3785870" y="0"/>
                    <a:pt x="3778250" y="0"/>
                  </a:cubicBezTo>
                  <a:lnTo>
                    <a:pt x="13970" y="0"/>
                  </a:lnTo>
                  <a:cubicBezTo>
                    <a:pt x="6350" y="0"/>
                    <a:pt x="0" y="6350"/>
                    <a:pt x="0" y="13970"/>
                  </a:cubicBezTo>
                  <a:lnTo>
                    <a:pt x="0" y="4411980"/>
                  </a:lnTo>
                  <a:cubicBezTo>
                    <a:pt x="0" y="4419600"/>
                    <a:pt x="6350" y="4425950"/>
                    <a:pt x="13970" y="4425950"/>
                  </a:cubicBezTo>
                  <a:lnTo>
                    <a:pt x="480060" y="4425950"/>
                  </a:lnTo>
                  <a:lnTo>
                    <a:pt x="515620" y="4834890"/>
                  </a:lnTo>
                  <a:cubicBezTo>
                    <a:pt x="515620" y="4842510"/>
                    <a:pt x="523240" y="4847590"/>
                    <a:pt x="530860" y="4847590"/>
                  </a:cubicBezTo>
                  <a:lnTo>
                    <a:pt x="4282440" y="4525010"/>
                  </a:lnTo>
                  <a:cubicBezTo>
                    <a:pt x="4290060" y="4525010"/>
                    <a:pt x="4295140" y="4517390"/>
                    <a:pt x="4295140" y="4511040"/>
                  </a:cubicBezTo>
                  <a:lnTo>
                    <a:pt x="3916680" y="127000"/>
                  </a:lnTo>
                  <a:close/>
                  <a:moveTo>
                    <a:pt x="3581400" y="349250"/>
                  </a:moveTo>
                  <a:lnTo>
                    <a:pt x="3581400" y="3465830"/>
                  </a:lnTo>
                  <a:cubicBezTo>
                    <a:pt x="3581400" y="3473450"/>
                    <a:pt x="3575050" y="3479800"/>
                    <a:pt x="3567430" y="3479800"/>
                  </a:cubicBezTo>
                  <a:lnTo>
                    <a:pt x="571500" y="3479800"/>
                  </a:lnTo>
                  <a:lnTo>
                    <a:pt x="327660" y="642620"/>
                  </a:lnTo>
                  <a:cubicBezTo>
                    <a:pt x="327660" y="635000"/>
                    <a:pt x="332740" y="628650"/>
                    <a:pt x="340360" y="627380"/>
                  </a:cubicBezTo>
                  <a:lnTo>
                    <a:pt x="3581400" y="349250"/>
                  </a:lnTo>
                  <a:close/>
                  <a:moveTo>
                    <a:pt x="186690" y="205740"/>
                  </a:moveTo>
                  <a:lnTo>
                    <a:pt x="2835910" y="205740"/>
                  </a:lnTo>
                  <a:lnTo>
                    <a:pt x="172720" y="434340"/>
                  </a:lnTo>
                  <a:lnTo>
                    <a:pt x="172720" y="219710"/>
                  </a:lnTo>
                  <a:cubicBezTo>
                    <a:pt x="172720" y="212090"/>
                    <a:pt x="179070" y="205740"/>
                    <a:pt x="186690" y="205740"/>
                  </a:cubicBezTo>
                  <a:close/>
                  <a:moveTo>
                    <a:pt x="186690" y="3479800"/>
                  </a:moveTo>
                  <a:cubicBezTo>
                    <a:pt x="179070" y="3479800"/>
                    <a:pt x="172720" y="3473450"/>
                    <a:pt x="172720" y="3465830"/>
                  </a:cubicBezTo>
                  <a:lnTo>
                    <a:pt x="172720" y="854710"/>
                  </a:lnTo>
                  <a:lnTo>
                    <a:pt x="398780" y="3479800"/>
                  </a:lnTo>
                  <a:lnTo>
                    <a:pt x="186690" y="3479800"/>
                  </a:lnTo>
                  <a:close/>
                  <a:moveTo>
                    <a:pt x="3990340" y="3597910"/>
                  </a:moveTo>
                  <a:lnTo>
                    <a:pt x="3792220" y="3614419"/>
                  </a:lnTo>
                  <a:lnTo>
                    <a:pt x="3792220" y="1137919"/>
                  </a:lnTo>
                  <a:lnTo>
                    <a:pt x="4003040" y="3583940"/>
                  </a:lnTo>
                  <a:cubicBezTo>
                    <a:pt x="4003040" y="3591560"/>
                    <a:pt x="3997960" y="3597910"/>
                    <a:pt x="3990340" y="3597910"/>
                  </a:cubicBezTo>
                  <a:close/>
                </a:path>
              </a:pathLst>
            </a:custGeom>
            <a:solidFill>
              <a:srgbClr val="F2F1EB"/>
            </a:solidFill>
          </p:spPr>
        </p:sp>
        <p:sp>
          <p:nvSpPr>
            <p:cNvPr id="18" name="Freeform 18"/>
            <p:cNvSpPr/>
            <p:nvPr/>
          </p:nvSpPr>
          <p:spPr>
            <a:xfrm>
              <a:off x="172720" y="378460"/>
              <a:ext cx="3409950" cy="3274060"/>
            </a:xfrm>
            <a:custGeom>
              <a:avLst/>
              <a:gdLst/>
              <a:ahLst/>
              <a:cxnLst/>
              <a:rect l="l" t="t" r="r" b="b"/>
              <a:pathLst>
                <a:path w="3409950" h="3274060">
                  <a:moveTo>
                    <a:pt x="3395980" y="0"/>
                  </a:moveTo>
                  <a:lnTo>
                    <a:pt x="13970" y="0"/>
                  </a:lnTo>
                  <a:cubicBezTo>
                    <a:pt x="6350" y="0"/>
                    <a:pt x="0" y="6350"/>
                    <a:pt x="0" y="13970"/>
                  </a:cubicBezTo>
                  <a:lnTo>
                    <a:pt x="0" y="3260090"/>
                  </a:lnTo>
                  <a:cubicBezTo>
                    <a:pt x="0" y="3267710"/>
                    <a:pt x="6350" y="3274060"/>
                    <a:pt x="13970" y="3274060"/>
                  </a:cubicBezTo>
                  <a:lnTo>
                    <a:pt x="3395980" y="3274060"/>
                  </a:lnTo>
                  <a:cubicBezTo>
                    <a:pt x="3403600" y="3274060"/>
                    <a:pt x="3409950" y="3267710"/>
                    <a:pt x="3409950" y="3260090"/>
                  </a:cubicBezTo>
                  <a:lnTo>
                    <a:pt x="3409950" y="13970"/>
                  </a:lnTo>
                  <a:cubicBezTo>
                    <a:pt x="3408680" y="6350"/>
                    <a:pt x="3402330" y="0"/>
                    <a:pt x="3395980" y="0"/>
                  </a:cubicBezTo>
                  <a:close/>
                </a:path>
              </a:pathLst>
            </a:custGeom>
            <a:blipFill>
              <a:blip r:embed="rId11"/>
              <a:stretch>
                <a:fillRect t="-2075" b="-2075"/>
              </a:stretch>
            </a:blipFill>
          </p:spPr>
        </p:sp>
        <p:sp>
          <p:nvSpPr>
            <p:cNvPr id="19" name="Freeform 19"/>
            <p:cNvSpPr/>
            <p:nvPr/>
          </p:nvSpPr>
          <p:spPr>
            <a:xfrm>
              <a:off x="1270" y="177800"/>
              <a:ext cx="4305300" cy="4842510"/>
            </a:xfrm>
            <a:custGeom>
              <a:avLst/>
              <a:gdLst/>
              <a:ahLst/>
              <a:cxnLst/>
              <a:rect l="l" t="t" r="r" b="b"/>
              <a:pathLst>
                <a:path w="4305300" h="4842510">
                  <a:moveTo>
                    <a:pt x="3810000" y="1483360"/>
                  </a:moveTo>
                  <a:lnTo>
                    <a:pt x="3991610" y="3581400"/>
                  </a:lnTo>
                  <a:cubicBezTo>
                    <a:pt x="3991610" y="3586480"/>
                    <a:pt x="3990340" y="3590290"/>
                    <a:pt x="3986530" y="3594100"/>
                  </a:cubicBezTo>
                  <a:lnTo>
                    <a:pt x="3990340" y="3594100"/>
                  </a:lnTo>
                  <a:cubicBezTo>
                    <a:pt x="3996690" y="3594100"/>
                    <a:pt x="4001770" y="3587750"/>
                    <a:pt x="4001770" y="3581400"/>
                  </a:cubicBezTo>
                  <a:lnTo>
                    <a:pt x="3810000" y="1380490"/>
                  </a:lnTo>
                  <a:lnTo>
                    <a:pt x="3810000" y="1483360"/>
                  </a:lnTo>
                  <a:close/>
                  <a:moveTo>
                    <a:pt x="3581400" y="209550"/>
                  </a:moveTo>
                  <a:cubicBezTo>
                    <a:pt x="3581400" y="209550"/>
                    <a:pt x="3578860" y="201930"/>
                    <a:pt x="3568700" y="200660"/>
                  </a:cubicBezTo>
                  <a:lnTo>
                    <a:pt x="173990" y="200660"/>
                  </a:lnTo>
                  <a:cubicBezTo>
                    <a:pt x="167640" y="200660"/>
                    <a:pt x="160020" y="203200"/>
                    <a:pt x="160020" y="210820"/>
                  </a:cubicBezTo>
                  <a:lnTo>
                    <a:pt x="162560" y="217170"/>
                  </a:lnTo>
                  <a:cubicBezTo>
                    <a:pt x="165100" y="213360"/>
                    <a:pt x="170180" y="212090"/>
                    <a:pt x="173990" y="212090"/>
                  </a:cubicBezTo>
                  <a:lnTo>
                    <a:pt x="3571240" y="212090"/>
                  </a:lnTo>
                  <a:lnTo>
                    <a:pt x="3571240" y="3463290"/>
                  </a:lnTo>
                  <a:cubicBezTo>
                    <a:pt x="3571240" y="3468370"/>
                    <a:pt x="3568700" y="3472180"/>
                    <a:pt x="3566160" y="3474720"/>
                  </a:cubicBezTo>
                  <a:lnTo>
                    <a:pt x="3569970" y="3474720"/>
                  </a:lnTo>
                  <a:cubicBezTo>
                    <a:pt x="3576320" y="3474720"/>
                    <a:pt x="3581400" y="3469640"/>
                    <a:pt x="3581400" y="3463290"/>
                  </a:cubicBezTo>
                  <a:lnTo>
                    <a:pt x="3581400" y="209550"/>
                  </a:lnTo>
                  <a:close/>
                  <a:moveTo>
                    <a:pt x="4296410" y="4518660"/>
                  </a:moveTo>
                  <a:lnTo>
                    <a:pt x="543560" y="4841240"/>
                  </a:lnTo>
                  <a:lnTo>
                    <a:pt x="529590" y="4842510"/>
                  </a:lnTo>
                  <a:lnTo>
                    <a:pt x="528320" y="4842510"/>
                  </a:lnTo>
                  <a:cubicBezTo>
                    <a:pt x="520700" y="4842510"/>
                    <a:pt x="514350" y="4837430"/>
                    <a:pt x="513080" y="4829810"/>
                  </a:cubicBezTo>
                  <a:lnTo>
                    <a:pt x="511810" y="4815840"/>
                  </a:lnTo>
                  <a:cubicBezTo>
                    <a:pt x="511810" y="4817110"/>
                    <a:pt x="513080" y="4819650"/>
                    <a:pt x="513080" y="4820920"/>
                  </a:cubicBezTo>
                  <a:lnTo>
                    <a:pt x="478790" y="4422140"/>
                  </a:lnTo>
                  <a:lnTo>
                    <a:pt x="13970" y="4422140"/>
                  </a:lnTo>
                  <a:cubicBezTo>
                    <a:pt x="6350" y="4422140"/>
                    <a:pt x="0" y="4415790"/>
                    <a:pt x="0" y="4408170"/>
                  </a:cubicBezTo>
                  <a:lnTo>
                    <a:pt x="0" y="8890"/>
                  </a:lnTo>
                  <a:cubicBezTo>
                    <a:pt x="0" y="5080"/>
                    <a:pt x="1270" y="2540"/>
                    <a:pt x="3810" y="0"/>
                  </a:cubicBezTo>
                  <a:lnTo>
                    <a:pt x="13970" y="8890"/>
                  </a:lnTo>
                  <a:lnTo>
                    <a:pt x="13970" y="4408170"/>
                  </a:lnTo>
                  <a:lnTo>
                    <a:pt x="3790950" y="4408170"/>
                  </a:lnTo>
                  <a:lnTo>
                    <a:pt x="3804920" y="4418330"/>
                  </a:lnTo>
                  <a:cubicBezTo>
                    <a:pt x="3802380" y="4420870"/>
                    <a:pt x="3799840" y="4422140"/>
                    <a:pt x="3796030" y="4422140"/>
                  </a:cubicBezTo>
                  <a:lnTo>
                    <a:pt x="491490" y="4422140"/>
                  </a:lnTo>
                  <a:lnTo>
                    <a:pt x="527050" y="4828540"/>
                  </a:lnTo>
                  <a:lnTo>
                    <a:pt x="4290060" y="4505960"/>
                  </a:lnTo>
                  <a:lnTo>
                    <a:pt x="4305300" y="4514850"/>
                  </a:lnTo>
                  <a:cubicBezTo>
                    <a:pt x="4302760" y="4517390"/>
                    <a:pt x="4300220" y="4518660"/>
                    <a:pt x="4296410" y="4518660"/>
                  </a:cubicBezTo>
                  <a:close/>
                </a:path>
              </a:pathLst>
            </a:custGeom>
            <a:solidFill>
              <a:srgbClr val="3C3333"/>
            </a:solidFill>
          </p:spPr>
        </p:sp>
        <p:sp>
          <p:nvSpPr>
            <p:cNvPr id="20" name="Freeform 20"/>
            <p:cNvSpPr/>
            <p:nvPr/>
          </p:nvSpPr>
          <p:spPr>
            <a:xfrm>
              <a:off x="5080" y="172720"/>
              <a:ext cx="4305300" cy="4519930"/>
            </a:xfrm>
            <a:custGeom>
              <a:avLst/>
              <a:gdLst/>
              <a:ahLst/>
              <a:cxnLst/>
              <a:rect l="l" t="t" r="r" b="b"/>
              <a:pathLst>
                <a:path w="4305300" h="4519930">
                  <a:moveTo>
                    <a:pt x="3573780" y="3478530"/>
                  </a:moveTo>
                  <a:cubicBezTo>
                    <a:pt x="3571240" y="3481070"/>
                    <a:pt x="3567430" y="3483610"/>
                    <a:pt x="3563620" y="3483610"/>
                  </a:cubicBezTo>
                  <a:lnTo>
                    <a:pt x="170180" y="3483610"/>
                  </a:lnTo>
                  <a:cubicBezTo>
                    <a:pt x="163830" y="3483610"/>
                    <a:pt x="160020" y="3479800"/>
                    <a:pt x="157480" y="3474720"/>
                  </a:cubicBezTo>
                  <a:cubicBezTo>
                    <a:pt x="154940" y="3472180"/>
                    <a:pt x="153670" y="3469640"/>
                    <a:pt x="153670" y="3465830"/>
                  </a:cubicBezTo>
                  <a:lnTo>
                    <a:pt x="153670" y="219710"/>
                  </a:lnTo>
                  <a:cubicBezTo>
                    <a:pt x="153670" y="215900"/>
                    <a:pt x="156210" y="212090"/>
                    <a:pt x="158750" y="209550"/>
                  </a:cubicBezTo>
                  <a:lnTo>
                    <a:pt x="167640" y="217170"/>
                  </a:lnTo>
                  <a:lnTo>
                    <a:pt x="167640" y="3465830"/>
                  </a:lnTo>
                  <a:cubicBezTo>
                    <a:pt x="167640" y="3467100"/>
                    <a:pt x="167640" y="3468370"/>
                    <a:pt x="168910" y="3469640"/>
                  </a:cubicBezTo>
                  <a:lnTo>
                    <a:pt x="3563620" y="3469640"/>
                  </a:lnTo>
                  <a:cubicBezTo>
                    <a:pt x="3564890" y="3469640"/>
                    <a:pt x="3566160" y="3468370"/>
                    <a:pt x="3567430" y="3468370"/>
                  </a:cubicBezTo>
                  <a:lnTo>
                    <a:pt x="3573780" y="3478530"/>
                  </a:lnTo>
                  <a:close/>
                  <a:moveTo>
                    <a:pt x="4305300" y="4508500"/>
                  </a:moveTo>
                  <a:cubicBezTo>
                    <a:pt x="4305300" y="4512310"/>
                    <a:pt x="4304030" y="4516120"/>
                    <a:pt x="4298950" y="4519930"/>
                  </a:cubicBezTo>
                  <a:lnTo>
                    <a:pt x="4283710" y="4511040"/>
                  </a:lnTo>
                  <a:lnTo>
                    <a:pt x="3907790" y="132080"/>
                  </a:lnTo>
                  <a:lnTo>
                    <a:pt x="3906520" y="124460"/>
                  </a:lnTo>
                  <a:cubicBezTo>
                    <a:pt x="3906520" y="124460"/>
                    <a:pt x="3906520" y="114300"/>
                    <a:pt x="3893820" y="114300"/>
                  </a:cubicBezTo>
                  <a:lnTo>
                    <a:pt x="3806190" y="121920"/>
                  </a:lnTo>
                  <a:lnTo>
                    <a:pt x="3806190" y="3604260"/>
                  </a:lnTo>
                  <a:lnTo>
                    <a:pt x="3982720" y="3589020"/>
                  </a:lnTo>
                  <a:cubicBezTo>
                    <a:pt x="3983990" y="3589020"/>
                    <a:pt x="3985260" y="3587750"/>
                    <a:pt x="3986530" y="3587750"/>
                  </a:cubicBezTo>
                  <a:lnTo>
                    <a:pt x="3992880" y="3595370"/>
                  </a:lnTo>
                  <a:cubicBezTo>
                    <a:pt x="3990340" y="3599180"/>
                    <a:pt x="3986530" y="3601720"/>
                    <a:pt x="3982720" y="3601720"/>
                  </a:cubicBezTo>
                  <a:lnTo>
                    <a:pt x="3806190" y="3616960"/>
                  </a:lnTo>
                  <a:lnTo>
                    <a:pt x="3806190" y="4413250"/>
                  </a:lnTo>
                  <a:cubicBezTo>
                    <a:pt x="3806190" y="4417060"/>
                    <a:pt x="3803650" y="4420871"/>
                    <a:pt x="3801110" y="4423410"/>
                  </a:cubicBezTo>
                  <a:lnTo>
                    <a:pt x="3785870" y="4413250"/>
                  </a:lnTo>
                  <a:lnTo>
                    <a:pt x="3785870" y="13970"/>
                  </a:lnTo>
                  <a:lnTo>
                    <a:pt x="8890" y="13970"/>
                  </a:lnTo>
                  <a:lnTo>
                    <a:pt x="0" y="5080"/>
                  </a:lnTo>
                  <a:cubicBezTo>
                    <a:pt x="2540" y="2540"/>
                    <a:pt x="6350" y="0"/>
                    <a:pt x="10160" y="0"/>
                  </a:cubicBezTo>
                  <a:lnTo>
                    <a:pt x="3792220" y="0"/>
                  </a:lnTo>
                  <a:cubicBezTo>
                    <a:pt x="3799840" y="0"/>
                    <a:pt x="3806190" y="6350"/>
                    <a:pt x="3806190" y="13970"/>
                  </a:cubicBezTo>
                  <a:lnTo>
                    <a:pt x="3806190" y="101600"/>
                  </a:lnTo>
                  <a:lnTo>
                    <a:pt x="3900170" y="92710"/>
                  </a:lnTo>
                  <a:cubicBezTo>
                    <a:pt x="3900170" y="92710"/>
                    <a:pt x="3923030" y="92710"/>
                    <a:pt x="3926840" y="109220"/>
                  </a:cubicBezTo>
                  <a:lnTo>
                    <a:pt x="3931920" y="171450"/>
                  </a:lnTo>
                  <a:lnTo>
                    <a:pt x="4305300" y="4508500"/>
                  </a:lnTo>
                  <a:close/>
                  <a:moveTo>
                    <a:pt x="3797300" y="15240"/>
                  </a:moveTo>
                  <a:cubicBezTo>
                    <a:pt x="3799840" y="17780"/>
                    <a:pt x="3802380" y="19050"/>
                    <a:pt x="3803650" y="21590"/>
                  </a:cubicBezTo>
                  <a:cubicBezTo>
                    <a:pt x="3802380" y="17780"/>
                    <a:pt x="3799840" y="16510"/>
                    <a:pt x="3797300" y="15240"/>
                  </a:cubicBezTo>
                  <a:close/>
                </a:path>
              </a:pathLst>
            </a:custGeom>
            <a:solidFill>
              <a:srgbClr val="FFFFFF"/>
            </a:solidFill>
          </p:spPr>
        </p:sp>
        <p:sp>
          <p:nvSpPr>
            <p:cNvPr id="21" name="Freeform 21"/>
            <p:cNvSpPr/>
            <p:nvPr/>
          </p:nvSpPr>
          <p:spPr>
            <a:xfrm>
              <a:off x="3409951" y="0"/>
              <a:ext cx="274319" cy="1045210"/>
            </a:xfrm>
            <a:custGeom>
              <a:avLst/>
              <a:gdLst/>
              <a:ahLst/>
              <a:cxnLst/>
              <a:rect l="l" t="t" r="r" b="b"/>
              <a:pathLst>
                <a:path w="274319" h="1045210">
                  <a:moveTo>
                    <a:pt x="265429" y="966470"/>
                  </a:moveTo>
                  <a:cubicBezTo>
                    <a:pt x="270509" y="953770"/>
                    <a:pt x="273049" y="941070"/>
                    <a:pt x="274319" y="927100"/>
                  </a:cubicBezTo>
                  <a:lnTo>
                    <a:pt x="274319" y="762000"/>
                  </a:lnTo>
                  <a:lnTo>
                    <a:pt x="273049" y="762000"/>
                  </a:lnTo>
                  <a:lnTo>
                    <a:pt x="273049" y="369570"/>
                  </a:lnTo>
                  <a:cubicBezTo>
                    <a:pt x="269239" y="328930"/>
                    <a:pt x="217169" y="298450"/>
                    <a:pt x="184149" y="298450"/>
                  </a:cubicBezTo>
                  <a:lnTo>
                    <a:pt x="152399" y="298450"/>
                  </a:lnTo>
                  <a:cubicBezTo>
                    <a:pt x="102869" y="298450"/>
                    <a:pt x="63499" y="337820"/>
                    <a:pt x="63499" y="387350"/>
                  </a:cubicBezTo>
                  <a:lnTo>
                    <a:pt x="63499" y="852170"/>
                  </a:lnTo>
                  <a:lnTo>
                    <a:pt x="97789" y="852170"/>
                  </a:lnTo>
                  <a:lnTo>
                    <a:pt x="97789" y="387350"/>
                  </a:lnTo>
                  <a:cubicBezTo>
                    <a:pt x="97789" y="356870"/>
                    <a:pt x="121919" y="332740"/>
                    <a:pt x="152399" y="332740"/>
                  </a:cubicBezTo>
                  <a:lnTo>
                    <a:pt x="184149" y="332740"/>
                  </a:lnTo>
                  <a:cubicBezTo>
                    <a:pt x="210819" y="332740"/>
                    <a:pt x="237489" y="360680"/>
                    <a:pt x="238759" y="378460"/>
                  </a:cubicBezTo>
                  <a:lnTo>
                    <a:pt x="238759" y="924560"/>
                  </a:lnTo>
                  <a:cubicBezTo>
                    <a:pt x="238759" y="988060"/>
                    <a:pt x="184149" y="1010920"/>
                    <a:pt x="151129" y="1010920"/>
                  </a:cubicBezTo>
                  <a:lnTo>
                    <a:pt x="151129" y="1012190"/>
                  </a:lnTo>
                  <a:lnTo>
                    <a:pt x="109219" y="1012190"/>
                  </a:lnTo>
                  <a:cubicBezTo>
                    <a:pt x="62229" y="1012190"/>
                    <a:pt x="35559" y="974090"/>
                    <a:pt x="35559" y="927100"/>
                  </a:cubicBezTo>
                  <a:lnTo>
                    <a:pt x="35559" y="118110"/>
                  </a:lnTo>
                  <a:cubicBezTo>
                    <a:pt x="35559" y="71120"/>
                    <a:pt x="73659" y="33020"/>
                    <a:pt x="120649" y="33020"/>
                  </a:cubicBezTo>
                  <a:lnTo>
                    <a:pt x="161290" y="33020"/>
                  </a:lnTo>
                  <a:cubicBezTo>
                    <a:pt x="208280" y="33020"/>
                    <a:pt x="233680" y="74930"/>
                    <a:pt x="233680" y="121920"/>
                  </a:cubicBezTo>
                  <a:lnTo>
                    <a:pt x="233680" y="172720"/>
                  </a:lnTo>
                  <a:lnTo>
                    <a:pt x="265430" y="172720"/>
                  </a:lnTo>
                  <a:lnTo>
                    <a:pt x="266700" y="121920"/>
                  </a:lnTo>
                  <a:cubicBezTo>
                    <a:pt x="266700" y="57150"/>
                    <a:pt x="226060" y="0"/>
                    <a:pt x="160020" y="0"/>
                  </a:cubicBezTo>
                  <a:lnTo>
                    <a:pt x="119380" y="0"/>
                  </a:lnTo>
                  <a:cubicBezTo>
                    <a:pt x="53340" y="0"/>
                    <a:pt x="0" y="53340"/>
                    <a:pt x="0" y="119380"/>
                  </a:cubicBezTo>
                  <a:lnTo>
                    <a:pt x="0" y="925830"/>
                  </a:lnTo>
                  <a:cubicBezTo>
                    <a:pt x="0" y="991870"/>
                    <a:pt x="41910" y="1045210"/>
                    <a:pt x="107950" y="1045210"/>
                  </a:cubicBezTo>
                  <a:lnTo>
                    <a:pt x="152400" y="1045210"/>
                  </a:lnTo>
                  <a:cubicBezTo>
                    <a:pt x="181610" y="1045210"/>
                    <a:pt x="208280" y="1035050"/>
                    <a:pt x="228600" y="1017270"/>
                  </a:cubicBezTo>
                  <a:cubicBezTo>
                    <a:pt x="242570" y="1005840"/>
                    <a:pt x="254000" y="991870"/>
                    <a:pt x="261620" y="974090"/>
                  </a:cubicBezTo>
                  <a:cubicBezTo>
                    <a:pt x="262890" y="972820"/>
                    <a:pt x="262890" y="970280"/>
                    <a:pt x="264160" y="969010"/>
                  </a:cubicBezTo>
                  <a:cubicBezTo>
                    <a:pt x="265430" y="969010"/>
                    <a:pt x="265430" y="967740"/>
                    <a:pt x="265430" y="966470"/>
                  </a:cubicBezTo>
                  <a:close/>
                </a:path>
              </a:pathLst>
            </a:custGeom>
            <a:solidFill>
              <a:srgbClr val="A99D9D"/>
            </a:solidFill>
          </p:spPr>
        </p:sp>
        <p:sp>
          <p:nvSpPr>
            <p:cNvPr id="22" name="Freeform 22"/>
            <p:cNvSpPr/>
            <p:nvPr/>
          </p:nvSpPr>
          <p:spPr>
            <a:xfrm>
              <a:off x="3415028" y="15240"/>
              <a:ext cx="266700" cy="1032510"/>
            </a:xfrm>
            <a:custGeom>
              <a:avLst/>
              <a:gdLst/>
              <a:ahLst/>
              <a:cxnLst/>
              <a:rect l="l" t="t" r="r" b="b"/>
              <a:pathLst>
                <a:path w="266700" h="1032510">
                  <a:moveTo>
                    <a:pt x="261622" y="749300"/>
                  </a:moveTo>
                  <a:lnTo>
                    <a:pt x="261622" y="723900"/>
                  </a:lnTo>
                  <a:cubicBezTo>
                    <a:pt x="259082" y="598170"/>
                    <a:pt x="257812" y="490220"/>
                    <a:pt x="256542" y="364490"/>
                  </a:cubicBezTo>
                  <a:lnTo>
                    <a:pt x="256542" y="358140"/>
                  </a:lnTo>
                  <a:lnTo>
                    <a:pt x="252732" y="359410"/>
                  </a:lnTo>
                  <a:lnTo>
                    <a:pt x="252732" y="364490"/>
                  </a:lnTo>
                  <a:lnTo>
                    <a:pt x="250192" y="521970"/>
                  </a:lnTo>
                  <a:lnTo>
                    <a:pt x="246382" y="695960"/>
                  </a:lnTo>
                  <a:lnTo>
                    <a:pt x="245112" y="745490"/>
                  </a:lnTo>
                  <a:lnTo>
                    <a:pt x="245112" y="750570"/>
                  </a:lnTo>
                  <a:lnTo>
                    <a:pt x="242572" y="872490"/>
                  </a:lnTo>
                  <a:cubicBezTo>
                    <a:pt x="242572" y="887730"/>
                    <a:pt x="242572" y="901700"/>
                    <a:pt x="241302" y="916940"/>
                  </a:cubicBezTo>
                  <a:cubicBezTo>
                    <a:pt x="240032" y="927100"/>
                    <a:pt x="238762" y="935990"/>
                    <a:pt x="234952" y="944880"/>
                  </a:cubicBezTo>
                  <a:cubicBezTo>
                    <a:pt x="232412" y="949960"/>
                    <a:pt x="231142" y="955040"/>
                    <a:pt x="227332" y="960120"/>
                  </a:cubicBezTo>
                  <a:cubicBezTo>
                    <a:pt x="218442" y="972820"/>
                    <a:pt x="207012" y="982980"/>
                    <a:pt x="193042" y="989330"/>
                  </a:cubicBezTo>
                  <a:cubicBezTo>
                    <a:pt x="182882" y="994410"/>
                    <a:pt x="162562" y="1000760"/>
                    <a:pt x="148592" y="1003300"/>
                  </a:cubicBezTo>
                  <a:lnTo>
                    <a:pt x="104142" y="1003300"/>
                  </a:lnTo>
                  <a:lnTo>
                    <a:pt x="90172" y="1002030"/>
                  </a:lnTo>
                  <a:cubicBezTo>
                    <a:pt x="85092" y="1000760"/>
                    <a:pt x="81281" y="999490"/>
                    <a:pt x="76202" y="998220"/>
                  </a:cubicBezTo>
                  <a:cubicBezTo>
                    <a:pt x="58422" y="991870"/>
                    <a:pt x="53342" y="980440"/>
                    <a:pt x="41911" y="963930"/>
                  </a:cubicBezTo>
                  <a:cubicBezTo>
                    <a:pt x="36831" y="955040"/>
                    <a:pt x="31752" y="947420"/>
                    <a:pt x="29211" y="937260"/>
                  </a:cubicBezTo>
                  <a:lnTo>
                    <a:pt x="26671" y="929640"/>
                  </a:lnTo>
                  <a:cubicBezTo>
                    <a:pt x="26671" y="927100"/>
                    <a:pt x="26671" y="925830"/>
                    <a:pt x="25401" y="923290"/>
                  </a:cubicBezTo>
                  <a:lnTo>
                    <a:pt x="24131" y="916940"/>
                  </a:lnTo>
                  <a:lnTo>
                    <a:pt x="24131" y="909320"/>
                  </a:lnTo>
                  <a:lnTo>
                    <a:pt x="22861" y="855980"/>
                  </a:lnTo>
                  <a:lnTo>
                    <a:pt x="21591" y="749300"/>
                  </a:lnTo>
                  <a:lnTo>
                    <a:pt x="17781" y="537210"/>
                  </a:lnTo>
                  <a:cubicBezTo>
                    <a:pt x="16511" y="466090"/>
                    <a:pt x="15241" y="394970"/>
                    <a:pt x="15241" y="325120"/>
                  </a:cubicBezTo>
                  <a:cubicBezTo>
                    <a:pt x="13971" y="254000"/>
                    <a:pt x="13971" y="182880"/>
                    <a:pt x="13971" y="111760"/>
                  </a:cubicBezTo>
                  <a:cubicBezTo>
                    <a:pt x="13971" y="104140"/>
                    <a:pt x="15241" y="91440"/>
                    <a:pt x="16511" y="81280"/>
                  </a:cubicBezTo>
                  <a:lnTo>
                    <a:pt x="21591" y="66040"/>
                  </a:lnTo>
                  <a:cubicBezTo>
                    <a:pt x="22861" y="60960"/>
                    <a:pt x="26671" y="55880"/>
                    <a:pt x="29211" y="52070"/>
                  </a:cubicBezTo>
                  <a:cubicBezTo>
                    <a:pt x="40641" y="33020"/>
                    <a:pt x="57151" y="17780"/>
                    <a:pt x="76201" y="8890"/>
                  </a:cubicBezTo>
                  <a:cubicBezTo>
                    <a:pt x="86361" y="5080"/>
                    <a:pt x="100331" y="1270"/>
                    <a:pt x="107951" y="1270"/>
                  </a:cubicBezTo>
                  <a:lnTo>
                    <a:pt x="114301" y="0"/>
                  </a:lnTo>
                  <a:lnTo>
                    <a:pt x="156211" y="0"/>
                  </a:lnTo>
                  <a:lnTo>
                    <a:pt x="109221" y="0"/>
                  </a:lnTo>
                  <a:cubicBezTo>
                    <a:pt x="95251" y="1270"/>
                    <a:pt x="81281" y="5080"/>
                    <a:pt x="68581" y="11430"/>
                  </a:cubicBezTo>
                  <a:cubicBezTo>
                    <a:pt x="43181" y="24130"/>
                    <a:pt x="22861" y="49530"/>
                    <a:pt x="15241" y="77470"/>
                  </a:cubicBezTo>
                  <a:cubicBezTo>
                    <a:pt x="11431" y="91440"/>
                    <a:pt x="11431" y="106680"/>
                    <a:pt x="10161" y="123190"/>
                  </a:cubicBezTo>
                  <a:lnTo>
                    <a:pt x="8891" y="171450"/>
                  </a:lnTo>
                  <a:lnTo>
                    <a:pt x="6350" y="365760"/>
                  </a:lnTo>
                  <a:cubicBezTo>
                    <a:pt x="5080" y="495300"/>
                    <a:pt x="1270" y="624840"/>
                    <a:pt x="1270" y="755650"/>
                  </a:cubicBezTo>
                  <a:lnTo>
                    <a:pt x="0" y="853440"/>
                  </a:lnTo>
                  <a:lnTo>
                    <a:pt x="0" y="901700"/>
                  </a:lnTo>
                  <a:cubicBezTo>
                    <a:pt x="0" y="918210"/>
                    <a:pt x="0" y="934720"/>
                    <a:pt x="6350" y="949960"/>
                  </a:cubicBezTo>
                  <a:cubicBezTo>
                    <a:pt x="16510" y="980440"/>
                    <a:pt x="27941" y="1007110"/>
                    <a:pt x="57150" y="1021080"/>
                  </a:cubicBezTo>
                  <a:cubicBezTo>
                    <a:pt x="71120" y="1027430"/>
                    <a:pt x="87630" y="1031240"/>
                    <a:pt x="104141" y="1032510"/>
                  </a:cubicBezTo>
                  <a:lnTo>
                    <a:pt x="151131" y="1032510"/>
                  </a:lnTo>
                  <a:cubicBezTo>
                    <a:pt x="182881" y="1031240"/>
                    <a:pt x="213361" y="1017270"/>
                    <a:pt x="234951" y="995680"/>
                  </a:cubicBezTo>
                  <a:cubicBezTo>
                    <a:pt x="246381" y="985520"/>
                    <a:pt x="254001" y="971550"/>
                    <a:pt x="259081" y="957580"/>
                  </a:cubicBezTo>
                  <a:cubicBezTo>
                    <a:pt x="264161" y="943610"/>
                    <a:pt x="266701" y="929640"/>
                    <a:pt x="266701" y="913130"/>
                  </a:cubicBezTo>
                  <a:lnTo>
                    <a:pt x="261621" y="749300"/>
                  </a:lnTo>
                  <a:close/>
                </a:path>
              </a:pathLst>
            </a:custGeom>
            <a:solidFill>
              <a:srgbClr val="E2DADA"/>
            </a:solidFill>
          </p:spPr>
        </p:sp>
      </p:grpSp>
      <p:sp>
        <p:nvSpPr>
          <p:cNvPr id="23" name="TextBox 23"/>
          <p:cNvSpPr txBox="1"/>
          <p:nvPr/>
        </p:nvSpPr>
        <p:spPr>
          <a:xfrm>
            <a:off x="1768773" y="1663044"/>
            <a:ext cx="252016" cy="537845"/>
          </a:xfrm>
          <a:prstGeom prst="rect">
            <a:avLst/>
          </a:prstGeom>
        </p:spPr>
        <p:txBody>
          <a:bodyPr lIns="0" tIns="0" rIns="0" bIns="0" rtlCol="0" anchor="t">
            <a:spAutoFit/>
          </a:bodyPr>
          <a:lstStyle/>
          <a:p>
            <a:pPr algn="ctr">
              <a:lnSpc>
                <a:spcPts val="4480"/>
              </a:lnSpc>
              <a:spcBef>
                <a:spcPct val="0"/>
              </a:spcBef>
            </a:pPr>
            <a:r>
              <a:rPr lang="en-US" sz="3200" b="1">
                <a:solidFill>
                  <a:srgbClr val="FFFFFF"/>
                </a:solidFill>
                <a:latin typeface="Montserrat Bold"/>
                <a:ea typeface="Montserrat Bold"/>
                <a:cs typeface="Montserrat Bold"/>
                <a:sym typeface="Montserrat Bold"/>
              </a:rPr>
              <a:t>7</a:t>
            </a:r>
          </a:p>
        </p:txBody>
      </p:sp>
      <p:sp>
        <p:nvSpPr>
          <p:cNvPr id="24" name="TextBox 24"/>
          <p:cNvSpPr txBox="1"/>
          <p:nvPr/>
        </p:nvSpPr>
        <p:spPr>
          <a:xfrm>
            <a:off x="2573751" y="1838448"/>
            <a:ext cx="5329317" cy="362357"/>
          </a:xfrm>
          <a:prstGeom prst="rect">
            <a:avLst/>
          </a:prstGeom>
        </p:spPr>
        <p:txBody>
          <a:bodyPr lIns="0" tIns="0" rIns="0" bIns="0" rtlCol="0" anchor="t">
            <a:spAutoFit/>
          </a:bodyPr>
          <a:lstStyle/>
          <a:p>
            <a:pPr algn="l">
              <a:lnSpc>
                <a:spcPts val="2557"/>
              </a:lnSpc>
            </a:pPr>
            <a:r>
              <a:rPr lang="en-US" sz="3197" b="1">
                <a:solidFill>
                  <a:srgbClr val="FFFFFF"/>
                </a:solidFill>
                <a:latin typeface="Montserrat Heavy"/>
                <a:ea typeface="Montserrat Heavy"/>
                <a:cs typeface="Montserrat Heavy"/>
                <a:sym typeface="Montserrat Heavy"/>
              </a:rPr>
              <a:t>DỰ PHÒNG</a:t>
            </a:r>
          </a:p>
        </p:txBody>
      </p:sp>
      <p:sp>
        <p:nvSpPr>
          <p:cNvPr id="25" name="Freeform 25"/>
          <p:cNvSpPr/>
          <p:nvPr/>
        </p:nvSpPr>
        <p:spPr>
          <a:xfrm>
            <a:off x="16339747" y="651470"/>
            <a:ext cx="1256621" cy="706849"/>
          </a:xfrm>
          <a:custGeom>
            <a:avLst/>
            <a:gdLst/>
            <a:ahLst/>
            <a:cxnLst/>
            <a:rect l="l" t="t" r="r" b="b"/>
            <a:pathLst>
              <a:path w="1256621" h="706849">
                <a:moveTo>
                  <a:pt x="0" y="0"/>
                </a:moveTo>
                <a:lnTo>
                  <a:pt x="1256621" y="0"/>
                </a:lnTo>
                <a:lnTo>
                  <a:pt x="1256621" y="706850"/>
                </a:lnTo>
                <a:lnTo>
                  <a:pt x="0" y="706850"/>
                </a:lnTo>
                <a:lnTo>
                  <a:pt x="0" y="0"/>
                </a:lnTo>
                <a:close/>
              </a:path>
            </a:pathLst>
          </a:custGeom>
          <a:blipFill>
            <a:blip r:embed="rId12"/>
            <a:stretch>
              <a:fillRect/>
            </a:stretch>
          </a:blipFill>
        </p:spPr>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0569E"/>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31000"/>
            </a:blip>
            <a:stretch>
              <a:fillRect l="-823" t="-20395" r="-823"/>
            </a:stretch>
          </a:blipFill>
        </p:spPr>
      </p:sp>
      <p:grpSp>
        <p:nvGrpSpPr>
          <p:cNvPr id="3" name="Group 3"/>
          <p:cNvGrpSpPr/>
          <p:nvPr/>
        </p:nvGrpSpPr>
        <p:grpSpPr>
          <a:xfrm>
            <a:off x="11436981" y="1242983"/>
            <a:ext cx="9394376" cy="10465918"/>
            <a:chOff x="0" y="0"/>
            <a:chExt cx="12525834" cy="13954557"/>
          </a:xfrm>
        </p:grpSpPr>
        <p:sp>
          <p:nvSpPr>
            <p:cNvPr id="4" name="Freeform 4"/>
            <p:cNvSpPr/>
            <p:nvPr/>
          </p:nvSpPr>
          <p:spPr>
            <a:xfrm>
              <a:off x="0" y="0"/>
              <a:ext cx="12525834" cy="13954558"/>
            </a:xfrm>
            <a:custGeom>
              <a:avLst/>
              <a:gdLst/>
              <a:ahLst/>
              <a:cxnLst/>
              <a:rect l="l" t="t" r="r" b="b"/>
              <a:pathLst>
                <a:path w="12525834" h="13954558">
                  <a:moveTo>
                    <a:pt x="0" y="0"/>
                  </a:moveTo>
                  <a:lnTo>
                    <a:pt x="12525834" y="0"/>
                  </a:lnTo>
                  <a:lnTo>
                    <a:pt x="12525834" y="13954558"/>
                  </a:lnTo>
                  <a:lnTo>
                    <a:pt x="0" y="13954558"/>
                  </a:lnTo>
                  <a:close/>
                </a:path>
              </a:pathLst>
            </a:custGeom>
            <a:solidFill>
              <a:srgbClr val="000000">
                <a:alpha val="0"/>
              </a:srgbClr>
            </a:solidFill>
          </p:spPr>
        </p:sp>
        <p:sp>
          <p:nvSpPr>
            <p:cNvPr id="5" name="TextBox 5"/>
            <p:cNvSpPr txBox="1"/>
            <p:nvPr/>
          </p:nvSpPr>
          <p:spPr>
            <a:xfrm>
              <a:off x="0" y="9525"/>
              <a:ext cx="12525834" cy="13945032"/>
            </a:xfrm>
            <a:prstGeom prst="rect">
              <a:avLst/>
            </a:prstGeom>
          </p:spPr>
          <p:txBody>
            <a:bodyPr lIns="0" tIns="0" rIns="0" bIns="0" rtlCol="0" anchor="t"/>
            <a:lstStyle/>
            <a:p>
              <a:pPr algn="ctr">
                <a:lnSpc>
                  <a:spcPts val="62640"/>
                </a:lnSpc>
              </a:pPr>
              <a:r>
                <a:rPr lang="en-US" sz="52200" b="1">
                  <a:solidFill>
                    <a:srgbClr val="FFFFFF"/>
                  </a:solidFill>
                  <a:latin typeface="Montserrat Bold"/>
                  <a:ea typeface="Montserrat Bold"/>
                  <a:cs typeface="Montserrat Bold"/>
                  <a:sym typeface="Montserrat Bold"/>
                </a:rPr>
                <a:t>8</a:t>
              </a:r>
            </a:p>
          </p:txBody>
        </p:sp>
      </p:grpSp>
      <p:sp>
        <p:nvSpPr>
          <p:cNvPr id="6" name="Freeform 6"/>
          <p:cNvSpPr/>
          <p:nvPr/>
        </p:nvSpPr>
        <p:spPr>
          <a:xfrm rot="5400000">
            <a:off x="8990215" y="810330"/>
            <a:ext cx="8541900" cy="8666340"/>
          </a:xfrm>
          <a:custGeom>
            <a:avLst/>
            <a:gdLst/>
            <a:ahLst/>
            <a:cxnLst/>
            <a:rect l="l" t="t" r="r" b="b"/>
            <a:pathLst>
              <a:path w="8541900" h="8666340">
                <a:moveTo>
                  <a:pt x="0" y="0"/>
                </a:moveTo>
                <a:lnTo>
                  <a:pt x="8541901" y="0"/>
                </a:lnTo>
                <a:lnTo>
                  <a:pt x="8541901"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a:stretch>
          </a:blipFill>
        </p:spPr>
      </p:sp>
      <p:grpSp>
        <p:nvGrpSpPr>
          <p:cNvPr id="7" name="Group 7"/>
          <p:cNvGrpSpPr/>
          <p:nvPr/>
        </p:nvGrpSpPr>
        <p:grpSpPr>
          <a:xfrm>
            <a:off x="-263596" y="1242983"/>
            <a:ext cx="5354920" cy="8171468"/>
            <a:chOff x="0" y="0"/>
            <a:chExt cx="7139894" cy="10895290"/>
          </a:xfrm>
        </p:grpSpPr>
        <p:sp>
          <p:nvSpPr>
            <p:cNvPr id="8" name="Freeform 8"/>
            <p:cNvSpPr/>
            <p:nvPr/>
          </p:nvSpPr>
          <p:spPr>
            <a:xfrm>
              <a:off x="0" y="0"/>
              <a:ext cx="7139894" cy="10895290"/>
            </a:xfrm>
            <a:custGeom>
              <a:avLst/>
              <a:gdLst/>
              <a:ahLst/>
              <a:cxnLst/>
              <a:rect l="l" t="t" r="r" b="b"/>
              <a:pathLst>
                <a:path w="7139894" h="10895290">
                  <a:moveTo>
                    <a:pt x="0" y="0"/>
                  </a:moveTo>
                  <a:lnTo>
                    <a:pt x="7139894" y="0"/>
                  </a:lnTo>
                  <a:lnTo>
                    <a:pt x="7139894" y="10895290"/>
                  </a:lnTo>
                  <a:lnTo>
                    <a:pt x="0" y="10895290"/>
                  </a:lnTo>
                  <a:close/>
                </a:path>
              </a:pathLst>
            </a:custGeom>
            <a:solidFill>
              <a:srgbClr val="000000">
                <a:alpha val="0"/>
              </a:srgbClr>
            </a:solidFill>
          </p:spPr>
        </p:sp>
        <p:sp>
          <p:nvSpPr>
            <p:cNvPr id="9" name="TextBox 9"/>
            <p:cNvSpPr txBox="1"/>
            <p:nvPr/>
          </p:nvSpPr>
          <p:spPr>
            <a:xfrm>
              <a:off x="0" y="9525"/>
              <a:ext cx="7139894" cy="10885765"/>
            </a:xfrm>
            <a:prstGeom prst="rect">
              <a:avLst/>
            </a:prstGeom>
          </p:spPr>
          <p:txBody>
            <a:bodyPr lIns="0" tIns="0" rIns="0" bIns="0" rtlCol="0" anchor="t"/>
            <a:lstStyle/>
            <a:p>
              <a:pPr algn="ctr">
                <a:lnSpc>
                  <a:spcPts val="62640"/>
                </a:lnSpc>
              </a:pPr>
              <a:r>
                <a:rPr lang="en-US" sz="52200" b="1">
                  <a:solidFill>
                    <a:srgbClr val="FFFFFF"/>
                  </a:solidFill>
                  <a:latin typeface="Montserrat Bold"/>
                  <a:ea typeface="Montserrat Bold"/>
                  <a:cs typeface="Montserrat Bold"/>
                  <a:sym typeface="Montserrat Bold"/>
                </a:rPr>
                <a:t>0</a:t>
              </a:r>
            </a:p>
          </p:txBody>
        </p:sp>
      </p:grpSp>
      <p:sp>
        <p:nvSpPr>
          <p:cNvPr id="10" name="Freeform 10"/>
          <p:cNvSpPr/>
          <p:nvPr/>
        </p:nvSpPr>
        <p:spPr>
          <a:xfrm rot="5400000">
            <a:off x="2832861" y="810330"/>
            <a:ext cx="8541900" cy="8666340"/>
          </a:xfrm>
          <a:custGeom>
            <a:avLst/>
            <a:gdLst/>
            <a:ahLst/>
            <a:cxnLst/>
            <a:rect l="l" t="t" r="r" b="b"/>
            <a:pathLst>
              <a:path w="8541900" h="8666340">
                <a:moveTo>
                  <a:pt x="0" y="0"/>
                </a:moveTo>
                <a:lnTo>
                  <a:pt x="8541900" y="0"/>
                </a:lnTo>
                <a:lnTo>
                  <a:pt x="8541900"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a:stretch>
          </a:blipFill>
        </p:spPr>
      </p:sp>
      <p:sp>
        <p:nvSpPr>
          <p:cNvPr id="11" name="TextBox 11"/>
          <p:cNvSpPr txBox="1"/>
          <p:nvPr/>
        </p:nvSpPr>
        <p:spPr>
          <a:xfrm>
            <a:off x="4226105" y="3860748"/>
            <a:ext cx="9835790" cy="1193857"/>
          </a:xfrm>
          <a:prstGeom prst="rect">
            <a:avLst/>
          </a:prstGeom>
        </p:spPr>
        <p:txBody>
          <a:bodyPr lIns="0" tIns="0" rIns="0" bIns="0" rtlCol="0" anchor="t">
            <a:spAutoFit/>
          </a:bodyPr>
          <a:lstStyle/>
          <a:p>
            <a:pPr marL="0" lvl="0" indent="0" algn="ctr">
              <a:lnSpc>
                <a:spcPts val="9794"/>
              </a:lnSpc>
              <a:spcBef>
                <a:spcPct val="0"/>
              </a:spcBef>
            </a:pPr>
            <a:r>
              <a:rPr lang="en-US" sz="6995" b="1">
                <a:solidFill>
                  <a:srgbClr val="FFFFFF"/>
                </a:solidFill>
                <a:latin typeface="Montserrat Bold"/>
                <a:ea typeface="Montserrat Bold"/>
                <a:cs typeface="Montserrat Bold"/>
                <a:sym typeface="Montserrat Bold"/>
              </a:rPr>
              <a:t>KẾT QUẢ KỲ VỌNG</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569E"/>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31000"/>
            </a:blip>
            <a:stretch>
              <a:fillRect l="-823" t="-20395" r="-823"/>
            </a:stretch>
          </a:blipFill>
        </p:spPr>
      </p:sp>
      <p:grpSp>
        <p:nvGrpSpPr>
          <p:cNvPr id="3" name="Group 3"/>
          <p:cNvGrpSpPr/>
          <p:nvPr/>
        </p:nvGrpSpPr>
        <p:grpSpPr>
          <a:xfrm>
            <a:off x="11436981" y="1242983"/>
            <a:ext cx="9394376" cy="8171468"/>
            <a:chOff x="0" y="0"/>
            <a:chExt cx="12525834" cy="10895290"/>
          </a:xfrm>
        </p:grpSpPr>
        <p:sp>
          <p:nvSpPr>
            <p:cNvPr id="4" name="Freeform 4"/>
            <p:cNvSpPr/>
            <p:nvPr/>
          </p:nvSpPr>
          <p:spPr>
            <a:xfrm>
              <a:off x="0" y="0"/>
              <a:ext cx="12525834" cy="10895290"/>
            </a:xfrm>
            <a:custGeom>
              <a:avLst/>
              <a:gdLst/>
              <a:ahLst/>
              <a:cxnLst/>
              <a:rect l="l" t="t" r="r" b="b"/>
              <a:pathLst>
                <a:path w="12525834" h="10895290">
                  <a:moveTo>
                    <a:pt x="0" y="0"/>
                  </a:moveTo>
                  <a:lnTo>
                    <a:pt x="12525834" y="0"/>
                  </a:lnTo>
                  <a:lnTo>
                    <a:pt x="12525834" y="10895290"/>
                  </a:lnTo>
                  <a:lnTo>
                    <a:pt x="0" y="10895290"/>
                  </a:lnTo>
                  <a:close/>
                </a:path>
              </a:pathLst>
            </a:custGeom>
            <a:solidFill>
              <a:srgbClr val="000000">
                <a:alpha val="0"/>
              </a:srgbClr>
            </a:solidFill>
          </p:spPr>
        </p:sp>
        <p:sp>
          <p:nvSpPr>
            <p:cNvPr id="5" name="TextBox 5"/>
            <p:cNvSpPr txBox="1"/>
            <p:nvPr/>
          </p:nvSpPr>
          <p:spPr>
            <a:xfrm>
              <a:off x="0" y="9525"/>
              <a:ext cx="12525834" cy="10885765"/>
            </a:xfrm>
            <a:prstGeom prst="rect">
              <a:avLst/>
            </a:prstGeom>
          </p:spPr>
          <p:txBody>
            <a:bodyPr lIns="0" tIns="0" rIns="0" bIns="0" rtlCol="0" anchor="t"/>
            <a:lstStyle/>
            <a:p>
              <a:pPr algn="ctr">
                <a:lnSpc>
                  <a:spcPts val="62640"/>
                </a:lnSpc>
              </a:pPr>
              <a:r>
                <a:rPr lang="en-US" sz="52200" b="1">
                  <a:solidFill>
                    <a:srgbClr val="FFFFFF"/>
                  </a:solidFill>
                  <a:latin typeface="Montserrat Bold"/>
                  <a:ea typeface="Montserrat Bold"/>
                  <a:cs typeface="Montserrat Bold"/>
                  <a:sym typeface="Montserrat Bold"/>
                </a:rPr>
                <a:t>1</a:t>
              </a:r>
            </a:p>
          </p:txBody>
        </p:sp>
      </p:grpSp>
      <p:sp>
        <p:nvSpPr>
          <p:cNvPr id="6" name="Freeform 6"/>
          <p:cNvSpPr/>
          <p:nvPr/>
        </p:nvSpPr>
        <p:spPr>
          <a:xfrm rot="5400000">
            <a:off x="8990215" y="810330"/>
            <a:ext cx="8541900" cy="8666340"/>
          </a:xfrm>
          <a:custGeom>
            <a:avLst/>
            <a:gdLst/>
            <a:ahLst/>
            <a:cxnLst/>
            <a:rect l="l" t="t" r="r" b="b"/>
            <a:pathLst>
              <a:path w="8541900" h="8666340">
                <a:moveTo>
                  <a:pt x="0" y="0"/>
                </a:moveTo>
                <a:lnTo>
                  <a:pt x="8541901" y="0"/>
                </a:lnTo>
                <a:lnTo>
                  <a:pt x="8541901"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a:stretch>
          </a:blipFill>
        </p:spPr>
      </p:sp>
      <p:grpSp>
        <p:nvGrpSpPr>
          <p:cNvPr id="7" name="Group 7"/>
          <p:cNvGrpSpPr/>
          <p:nvPr/>
        </p:nvGrpSpPr>
        <p:grpSpPr>
          <a:xfrm>
            <a:off x="-263596" y="1242983"/>
            <a:ext cx="5354920" cy="8171468"/>
            <a:chOff x="0" y="0"/>
            <a:chExt cx="7139894" cy="10895290"/>
          </a:xfrm>
        </p:grpSpPr>
        <p:sp>
          <p:nvSpPr>
            <p:cNvPr id="8" name="Freeform 8"/>
            <p:cNvSpPr/>
            <p:nvPr/>
          </p:nvSpPr>
          <p:spPr>
            <a:xfrm>
              <a:off x="0" y="0"/>
              <a:ext cx="7139894" cy="10895290"/>
            </a:xfrm>
            <a:custGeom>
              <a:avLst/>
              <a:gdLst/>
              <a:ahLst/>
              <a:cxnLst/>
              <a:rect l="l" t="t" r="r" b="b"/>
              <a:pathLst>
                <a:path w="7139894" h="10895290">
                  <a:moveTo>
                    <a:pt x="0" y="0"/>
                  </a:moveTo>
                  <a:lnTo>
                    <a:pt x="7139894" y="0"/>
                  </a:lnTo>
                  <a:lnTo>
                    <a:pt x="7139894" y="10895290"/>
                  </a:lnTo>
                  <a:lnTo>
                    <a:pt x="0" y="10895290"/>
                  </a:lnTo>
                  <a:close/>
                </a:path>
              </a:pathLst>
            </a:custGeom>
            <a:solidFill>
              <a:srgbClr val="000000">
                <a:alpha val="0"/>
              </a:srgbClr>
            </a:solidFill>
          </p:spPr>
        </p:sp>
        <p:sp>
          <p:nvSpPr>
            <p:cNvPr id="9" name="TextBox 9"/>
            <p:cNvSpPr txBox="1"/>
            <p:nvPr/>
          </p:nvSpPr>
          <p:spPr>
            <a:xfrm>
              <a:off x="0" y="9525"/>
              <a:ext cx="7139894" cy="10885765"/>
            </a:xfrm>
            <a:prstGeom prst="rect">
              <a:avLst/>
            </a:prstGeom>
          </p:spPr>
          <p:txBody>
            <a:bodyPr lIns="0" tIns="0" rIns="0" bIns="0" rtlCol="0" anchor="t"/>
            <a:lstStyle/>
            <a:p>
              <a:pPr algn="ctr">
                <a:lnSpc>
                  <a:spcPts val="62640"/>
                </a:lnSpc>
              </a:pPr>
              <a:r>
                <a:rPr lang="en-US" sz="52200" b="1">
                  <a:solidFill>
                    <a:srgbClr val="FFFFFF"/>
                  </a:solidFill>
                  <a:latin typeface="Montserrat Bold"/>
                  <a:ea typeface="Montserrat Bold"/>
                  <a:cs typeface="Montserrat Bold"/>
                  <a:sym typeface="Montserrat Bold"/>
                </a:rPr>
                <a:t>0</a:t>
              </a:r>
            </a:p>
          </p:txBody>
        </p:sp>
      </p:grpSp>
      <p:sp>
        <p:nvSpPr>
          <p:cNvPr id="10" name="Freeform 10"/>
          <p:cNvSpPr/>
          <p:nvPr/>
        </p:nvSpPr>
        <p:spPr>
          <a:xfrm rot="5400000">
            <a:off x="2832861" y="810330"/>
            <a:ext cx="8541900" cy="8666340"/>
          </a:xfrm>
          <a:custGeom>
            <a:avLst/>
            <a:gdLst/>
            <a:ahLst/>
            <a:cxnLst/>
            <a:rect l="l" t="t" r="r" b="b"/>
            <a:pathLst>
              <a:path w="8541900" h="8666340">
                <a:moveTo>
                  <a:pt x="0" y="0"/>
                </a:moveTo>
                <a:lnTo>
                  <a:pt x="8541900" y="0"/>
                </a:lnTo>
                <a:lnTo>
                  <a:pt x="8541900"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a:stretch>
          </a:blipFill>
        </p:spPr>
      </p:sp>
      <p:sp>
        <p:nvSpPr>
          <p:cNvPr id="11" name="TextBox 11"/>
          <p:cNvSpPr txBox="1"/>
          <p:nvPr/>
        </p:nvSpPr>
        <p:spPr>
          <a:xfrm>
            <a:off x="4226105" y="4402084"/>
            <a:ext cx="9835790" cy="1193903"/>
          </a:xfrm>
          <a:prstGeom prst="rect">
            <a:avLst/>
          </a:prstGeom>
        </p:spPr>
        <p:txBody>
          <a:bodyPr lIns="0" tIns="0" rIns="0" bIns="0" rtlCol="0" anchor="t">
            <a:spAutoFit/>
          </a:bodyPr>
          <a:lstStyle/>
          <a:p>
            <a:pPr marL="0" lvl="0" indent="0" algn="ctr">
              <a:lnSpc>
                <a:spcPts val="9794"/>
              </a:lnSpc>
              <a:spcBef>
                <a:spcPct val="0"/>
              </a:spcBef>
            </a:pPr>
            <a:r>
              <a:rPr lang="en-US" sz="6995" b="1">
                <a:solidFill>
                  <a:srgbClr val="FFFFFF"/>
                </a:solidFill>
                <a:latin typeface="Montserrat Bold"/>
                <a:ea typeface="Montserrat Bold"/>
                <a:cs typeface="Montserrat Bold"/>
                <a:sym typeface="Montserrat Bold"/>
              </a:rPr>
              <a:t>TÓM TẮT ĐỀ TÀI</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sp>
        <p:nvSpPr>
          <p:cNvPr id="3" name="Freeform 3"/>
          <p:cNvSpPr/>
          <p:nvPr/>
        </p:nvSpPr>
        <p:spPr>
          <a:xfrm rot="-1802037">
            <a:off x="16182614" y="4919303"/>
            <a:ext cx="5561682" cy="4550467"/>
          </a:xfrm>
          <a:custGeom>
            <a:avLst/>
            <a:gdLst/>
            <a:ahLst/>
            <a:cxnLst/>
            <a:rect l="l" t="t" r="r" b="b"/>
            <a:pathLst>
              <a:path w="5561682" h="4550467">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12985570" y="-2263645"/>
            <a:ext cx="18101005" cy="5071697"/>
          </a:xfrm>
          <a:custGeom>
            <a:avLst/>
            <a:gdLst/>
            <a:ahLst/>
            <a:cxnLst/>
            <a:rect l="l" t="t" r="r" b="b"/>
            <a:pathLst>
              <a:path w="18101005" h="5071697">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642096" flipH="1">
            <a:off x="-2517334" y="2162976"/>
            <a:ext cx="3914681" cy="3202921"/>
          </a:xfrm>
          <a:custGeom>
            <a:avLst/>
            <a:gdLst/>
            <a:ahLst/>
            <a:cxnLst/>
            <a:rect l="l" t="t" r="r" b="b"/>
            <a:pathLst>
              <a:path w="3914681" h="320292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6" name="Group 6"/>
          <p:cNvGrpSpPr/>
          <p:nvPr/>
        </p:nvGrpSpPr>
        <p:grpSpPr>
          <a:xfrm>
            <a:off x="1028700" y="1028700"/>
            <a:ext cx="16230600" cy="8229600"/>
            <a:chOff x="0" y="0"/>
            <a:chExt cx="4274726" cy="2167467"/>
          </a:xfrm>
        </p:grpSpPr>
        <p:sp>
          <p:nvSpPr>
            <p:cNvPr id="7" name="Freeform 7"/>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id="8" name="TextBox 8"/>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6230600" y="0"/>
            <a:ext cx="1474915" cy="2009790"/>
            <a:chOff x="0" y="0"/>
            <a:chExt cx="660400" cy="899893"/>
          </a:xfrm>
        </p:grpSpPr>
        <p:sp>
          <p:nvSpPr>
            <p:cNvPr id="10" name="Freeform 10"/>
            <p:cNvSpPr/>
            <p:nvPr/>
          </p:nvSpPr>
          <p:spPr>
            <a:xfrm>
              <a:off x="0" y="0"/>
              <a:ext cx="660400" cy="899893"/>
            </a:xfrm>
            <a:custGeom>
              <a:avLst/>
              <a:gdLst/>
              <a:ahLst/>
              <a:cxnLst/>
              <a:rect l="l" t="t" r="r" b="b"/>
              <a:pathLst>
                <a:path w="660400" h="899893">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id="11" name="TextBox 11"/>
            <p:cNvSpPr txBox="1"/>
            <p:nvPr/>
          </p:nvSpPr>
          <p:spPr>
            <a:xfrm>
              <a:off x="0" y="47625"/>
              <a:ext cx="660400" cy="725268"/>
            </a:xfrm>
            <a:prstGeom prst="rect">
              <a:avLst/>
            </a:prstGeom>
          </p:spPr>
          <p:txBody>
            <a:bodyPr lIns="50800" tIns="50800" rIns="50800" bIns="50800" rtlCol="0" anchor="ctr"/>
            <a:lstStyle/>
            <a:p>
              <a:pPr algn="ctr">
                <a:lnSpc>
                  <a:spcPts val="2199"/>
                </a:lnSpc>
              </a:pPr>
              <a:endParaRPr/>
            </a:p>
          </p:txBody>
        </p:sp>
      </p:grpSp>
      <p:sp>
        <p:nvSpPr>
          <p:cNvPr id="12" name="Freeform 12"/>
          <p:cNvSpPr/>
          <p:nvPr/>
        </p:nvSpPr>
        <p:spPr>
          <a:xfrm>
            <a:off x="13123706" y="8121980"/>
            <a:ext cx="15228992" cy="4266991"/>
          </a:xfrm>
          <a:custGeom>
            <a:avLst/>
            <a:gdLst/>
            <a:ahLst/>
            <a:cxnLst/>
            <a:rect l="l" t="t" r="r" b="b"/>
            <a:pathLst>
              <a:path w="15228992" h="4266991">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Freeform 13"/>
          <p:cNvSpPr/>
          <p:nvPr/>
        </p:nvSpPr>
        <p:spPr>
          <a:xfrm>
            <a:off x="1414585" y="1462576"/>
            <a:ext cx="6755918" cy="986265"/>
          </a:xfrm>
          <a:custGeom>
            <a:avLst/>
            <a:gdLst/>
            <a:ahLst/>
            <a:cxnLst/>
            <a:rect l="l" t="t" r="r" b="b"/>
            <a:pathLst>
              <a:path w="6755918" h="986265">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4" name="TextBox 14"/>
          <p:cNvSpPr txBox="1"/>
          <p:nvPr/>
        </p:nvSpPr>
        <p:spPr>
          <a:xfrm>
            <a:off x="1660685" y="2498704"/>
            <a:ext cx="11642601" cy="3698158"/>
          </a:xfrm>
          <a:prstGeom prst="rect">
            <a:avLst/>
          </a:prstGeom>
        </p:spPr>
        <p:txBody>
          <a:bodyPr lIns="0" tIns="0" rIns="0" bIns="0" rtlCol="0" anchor="t">
            <a:spAutoFit/>
          </a:bodyPr>
          <a:lstStyle/>
          <a:p>
            <a:pPr algn="just">
              <a:lnSpc>
                <a:spcPts val="4999"/>
              </a:lnSpc>
            </a:pPr>
            <a:r>
              <a:rPr lang="en-US" sz="2499" b="1">
                <a:solidFill>
                  <a:srgbClr val="383C5B"/>
                </a:solidFill>
                <a:latin typeface="Montserrat Bold"/>
                <a:ea typeface="Montserrat Bold"/>
                <a:cs typeface="Montserrat Bold"/>
                <a:sym typeface="Montserrat Bold"/>
              </a:rPr>
              <a:t>✔️ Áp dụng mã hóa dữ liệu từ đầu để tránh cấu hình sai về sau.</a:t>
            </a:r>
          </a:p>
          <a:p>
            <a:pPr algn="just">
              <a:lnSpc>
                <a:spcPts val="4999"/>
              </a:lnSpc>
            </a:pPr>
            <a:r>
              <a:rPr lang="en-US" sz="2499" b="1">
                <a:solidFill>
                  <a:srgbClr val="383C5B"/>
                </a:solidFill>
                <a:latin typeface="Montserrat Bold"/>
                <a:ea typeface="Montserrat Bold"/>
                <a:cs typeface="Montserrat Bold"/>
                <a:sym typeface="Montserrat Bold"/>
              </a:rPr>
              <a:t>✔️ Thực hành sử dụng AWS KMS, IAM, CloudTrail – các công cụ bảo mật thực tế.</a:t>
            </a:r>
          </a:p>
          <a:p>
            <a:pPr algn="just">
              <a:lnSpc>
                <a:spcPts val="4999"/>
              </a:lnSpc>
            </a:pPr>
            <a:r>
              <a:rPr lang="en-US" sz="2499" b="1">
                <a:solidFill>
                  <a:srgbClr val="383C5B"/>
                </a:solidFill>
                <a:latin typeface="Montserrat Bold"/>
                <a:ea typeface="Montserrat Bold"/>
                <a:cs typeface="Montserrat Bold"/>
                <a:sym typeface="Montserrat Bold"/>
              </a:rPr>
              <a:t>✔️ Thiết lập được mô hình phân quyền cơ bản và logging truy cập người dùng.</a:t>
            </a:r>
          </a:p>
          <a:p>
            <a:pPr algn="just">
              <a:lnSpc>
                <a:spcPts val="4999"/>
              </a:lnSpc>
            </a:pPr>
            <a:endParaRPr lang="en-US" sz="2499" b="1">
              <a:solidFill>
                <a:srgbClr val="383C5B"/>
              </a:solidFill>
              <a:latin typeface="Montserrat Bold"/>
              <a:ea typeface="Montserrat Bold"/>
              <a:cs typeface="Montserrat Bold"/>
              <a:sym typeface="Montserrat Bold"/>
            </a:endParaRPr>
          </a:p>
        </p:txBody>
      </p:sp>
      <p:grpSp>
        <p:nvGrpSpPr>
          <p:cNvPr id="15" name="Group 15"/>
          <p:cNvGrpSpPr>
            <a:grpSpLocks noChangeAspect="1"/>
          </p:cNvGrpSpPr>
          <p:nvPr/>
        </p:nvGrpSpPr>
        <p:grpSpPr>
          <a:xfrm>
            <a:off x="12814480" y="5004432"/>
            <a:ext cx="4444820" cy="5140796"/>
            <a:chOff x="0" y="0"/>
            <a:chExt cx="4428490" cy="5121910"/>
          </a:xfrm>
        </p:grpSpPr>
        <p:sp>
          <p:nvSpPr>
            <p:cNvPr id="16" name="Freeform 16"/>
            <p:cNvSpPr/>
            <p:nvPr/>
          </p:nvSpPr>
          <p:spPr>
            <a:xfrm>
              <a:off x="325120" y="509270"/>
              <a:ext cx="3675380" cy="3553460"/>
            </a:xfrm>
            <a:custGeom>
              <a:avLst/>
              <a:gdLst/>
              <a:ahLst/>
              <a:cxnLst/>
              <a:rect l="l" t="t" r="r" b="b"/>
              <a:pathLst>
                <a:path w="3675380" h="3553460">
                  <a:moveTo>
                    <a:pt x="3382010" y="1270"/>
                  </a:moveTo>
                  <a:lnTo>
                    <a:pt x="12700" y="290830"/>
                  </a:lnTo>
                  <a:cubicBezTo>
                    <a:pt x="5080" y="290830"/>
                    <a:pt x="0" y="298450"/>
                    <a:pt x="0" y="306070"/>
                  </a:cubicBezTo>
                  <a:lnTo>
                    <a:pt x="278130" y="3540760"/>
                  </a:lnTo>
                  <a:cubicBezTo>
                    <a:pt x="279400" y="3548380"/>
                    <a:pt x="285750" y="3553460"/>
                    <a:pt x="293370" y="3553460"/>
                  </a:cubicBezTo>
                  <a:lnTo>
                    <a:pt x="3662680" y="3262630"/>
                  </a:lnTo>
                  <a:cubicBezTo>
                    <a:pt x="3670300" y="3261360"/>
                    <a:pt x="3675380" y="3255010"/>
                    <a:pt x="3675380" y="3247390"/>
                  </a:cubicBezTo>
                  <a:lnTo>
                    <a:pt x="3397250" y="13970"/>
                  </a:lnTo>
                  <a:cubicBezTo>
                    <a:pt x="3395980" y="6350"/>
                    <a:pt x="3389630" y="0"/>
                    <a:pt x="3382010" y="1270"/>
                  </a:cubicBezTo>
                  <a:close/>
                </a:path>
              </a:pathLst>
            </a:custGeom>
            <a:solidFill>
              <a:srgbClr val="000000">
                <a:alpha val="0"/>
              </a:srgbClr>
            </a:solidFill>
            <a:ln w="12700">
              <a:solidFill>
                <a:srgbClr val="000000"/>
              </a:solidFill>
            </a:ln>
          </p:spPr>
        </p:sp>
        <p:sp>
          <p:nvSpPr>
            <p:cNvPr id="17" name="Freeform 17"/>
            <p:cNvSpPr/>
            <p:nvPr/>
          </p:nvSpPr>
          <p:spPr>
            <a:xfrm>
              <a:off x="-2540" y="172720"/>
              <a:ext cx="4295140" cy="4847590"/>
            </a:xfrm>
            <a:custGeom>
              <a:avLst/>
              <a:gdLst/>
              <a:ahLst/>
              <a:cxnLst/>
              <a:rect l="l" t="t" r="r" b="b"/>
              <a:pathLst>
                <a:path w="4295140" h="4847590">
                  <a:moveTo>
                    <a:pt x="3916680" y="127000"/>
                  </a:moveTo>
                  <a:cubicBezTo>
                    <a:pt x="3915410" y="119380"/>
                    <a:pt x="3909060" y="114300"/>
                    <a:pt x="3901440" y="114300"/>
                  </a:cubicBezTo>
                  <a:lnTo>
                    <a:pt x="3792220" y="123190"/>
                  </a:lnTo>
                  <a:lnTo>
                    <a:pt x="3792220" y="13970"/>
                  </a:lnTo>
                  <a:cubicBezTo>
                    <a:pt x="3792220" y="6350"/>
                    <a:pt x="3785870" y="0"/>
                    <a:pt x="3778250" y="0"/>
                  </a:cubicBezTo>
                  <a:lnTo>
                    <a:pt x="13970" y="0"/>
                  </a:lnTo>
                  <a:cubicBezTo>
                    <a:pt x="6350" y="0"/>
                    <a:pt x="0" y="6350"/>
                    <a:pt x="0" y="13970"/>
                  </a:cubicBezTo>
                  <a:lnTo>
                    <a:pt x="0" y="4411980"/>
                  </a:lnTo>
                  <a:cubicBezTo>
                    <a:pt x="0" y="4419600"/>
                    <a:pt x="6350" y="4425950"/>
                    <a:pt x="13970" y="4425950"/>
                  </a:cubicBezTo>
                  <a:lnTo>
                    <a:pt x="480060" y="4425950"/>
                  </a:lnTo>
                  <a:lnTo>
                    <a:pt x="515620" y="4834890"/>
                  </a:lnTo>
                  <a:cubicBezTo>
                    <a:pt x="515620" y="4842510"/>
                    <a:pt x="523240" y="4847590"/>
                    <a:pt x="530860" y="4847590"/>
                  </a:cubicBezTo>
                  <a:lnTo>
                    <a:pt x="4282440" y="4525010"/>
                  </a:lnTo>
                  <a:cubicBezTo>
                    <a:pt x="4290060" y="4525010"/>
                    <a:pt x="4295140" y="4517390"/>
                    <a:pt x="4295140" y="4511040"/>
                  </a:cubicBezTo>
                  <a:lnTo>
                    <a:pt x="3916680" y="127000"/>
                  </a:lnTo>
                  <a:close/>
                  <a:moveTo>
                    <a:pt x="3581400" y="349250"/>
                  </a:moveTo>
                  <a:lnTo>
                    <a:pt x="3581400" y="3465830"/>
                  </a:lnTo>
                  <a:cubicBezTo>
                    <a:pt x="3581400" y="3473450"/>
                    <a:pt x="3575050" y="3479800"/>
                    <a:pt x="3567430" y="3479800"/>
                  </a:cubicBezTo>
                  <a:lnTo>
                    <a:pt x="571500" y="3479800"/>
                  </a:lnTo>
                  <a:lnTo>
                    <a:pt x="327660" y="642620"/>
                  </a:lnTo>
                  <a:cubicBezTo>
                    <a:pt x="327660" y="635000"/>
                    <a:pt x="332740" y="628650"/>
                    <a:pt x="340360" y="627380"/>
                  </a:cubicBezTo>
                  <a:lnTo>
                    <a:pt x="3581400" y="349250"/>
                  </a:lnTo>
                  <a:close/>
                  <a:moveTo>
                    <a:pt x="186690" y="205740"/>
                  </a:moveTo>
                  <a:lnTo>
                    <a:pt x="2835910" y="205740"/>
                  </a:lnTo>
                  <a:lnTo>
                    <a:pt x="172720" y="434340"/>
                  </a:lnTo>
                  <a:lnTo>
                    <a:pt x="172720" y="219710"/>
                  </a:lnTo>
                  <a:cubicBezTo>
                    <a:pt x="172720" y="212090"/>
                    <a:pt x="179070" y="205740"/>
                    <a:pt x="186690" y="205740"/>
                  </a:cubicBezTo>
                  <a:close/>
                  <a:moveTo>
                    <a:pt x="186690" y="3479800"/>
                  </a:moveTo>
                  <a:cubicBezTo>
                    <a:pt x="179070" y="3479800"/>
                    <a:pt x="172720" y="3473450"/>
                    <a:pt x="172720" y="3465830"/>
                  </a:cubicBezTo>
                  <a:lnTo>
                    <a:pt x="172720" y="854710"/>
                  </a:lnTo>
                  <a:lnTo>
                    <a:pt x="398780" y="3479800"/>
                  </a:lnTo>
                  <a:lnTo>
                    <a:pt x="186690" y="3479800"/>
                  </a:lnTo>
                  <a:close/>
                  <a:moveTo>
                    <a:pt x="3990340" y="3597910"/>
                  </a:moveTo>
                  <a:lnTo>
                    <a:pt x="3792220" y="3614419"/>
                  </a:lnTo>
                  <a:lnTo>
                    <a:pt x="3792220" y="1137919"/>
                  </a:lnTo>
                  <a:lnTo>
                    <a:pt x="4003040" y="3583940"/>
                  </a:lnTo>
                  <a:cubicBezTo>
                    <a:pt x="4003040" y="3591560"/>
                    <a:pt x="3997960" y="3597910"/>
                    <a:pt x="3990340" y="3597910"/>
                  </a:cubicBezTo>
                  <a:close/>
                </a:path>
              </a:pathLst>
            </a:custGeom>
            <a:solidFill>
              <a:srgbClr val="F2F1EB"/>
            </a:solidFill>
          </p:spPr>
        </p:sp>
        <p:sp>
          <p:nvSpPr>
            <p:cNvPr id="18" name="Freeform 18"/>
            <p:cNvSpPr/>
            <p:nvPr/>
          </p:nvSpPr>
          <p:spPr>
            <a:xfrm>
              <a:off x="172720" y="378460"/>
              <a:ext cx="3409950" cy="3274060"/>
            </a:xfrm>
            <a:custGeom>
              <a:avLst/>
              <a:gdLst/>
              <a:ahLst/>
              <a:cxnLst/>
              <a:rect l="l" t="t" r="r" b="b"/>
              <a:pathLst>
                <a:path w="3409950" h="3274060">
                  <a:moveTo>
                    <a:pt x="3395980" y="0"/>
                  </a:moveTo>
                  <a:lnTo>
                    <a:pt x="13970" y="0"/>
                  </a:lnTo>
                  <a:cubicBezTo>
                    <a:pt x="6350" y="0"/>
                    <a:pt x="0" y="6350"/>
                    <a:pt x="0" y="13970"/>
                  </a:cubicBezTo>
                  <a:lnTo>
                    <a:pt x="0" y="3260090"/>
                  </a:lnTo>
                  <a:cubicBezTo>
                    <a:pt x="0" y="3267710"/>
                    <a:pt x="6350" y="3274060"/>
                    <a:pt x="13970" y="3274060"/>
                  </a:cubicBezTo>
                  <a:lnTo>
                    <a:pt x="3395980" y="3274060"/>
                  </a:lnTo>
                  <a:cubicBezTo>
                    <a:pt x="3403600" y="3274060"/>
                    <a:pt x="3409950" y="3267710"/>
                    <a:pt x="3409950" y="3260090"/>
                  </a:cubicBezTo>
                  <a:lnTo>
                    <a:pt x="3409950" y="13970"/>
                  </a:lnTo>
                  <a:cubicBezTo>
                    <a:pt x="3408680" y="6350"/>
                    <a:pt x="3402330" y="0"/>
                    <a:pt x="3395980" y="0"/>
                  </a:cubicBezTo>
                  <a:close/>
                </a:path>
              </a:pathLst>
            </a:custGeom>
            <a:blipFill>
              <a:blip r:embed="rId11"/>
              <a:stretch>
                <a:fillRect t="-2075" b="-2075"/>
              </a:stretch>
            </a:blipFill>
          </p:spPr>
        </p:sp>
        <p:sp>
          <p:nvSpPr>
            <p:cNvPr id="19" name="Freeform 19"/>
            <p:cNvSpPr/>
            <p:nvPr/>
          </p:nvSpPr>
          <p:spPr>
            <a:xfrm>
              <a:off x="1270" y="177800"/>
              <a:ext cx="4305300" cy="4842510"/>
            </a:xfrm>
            <a:custGeom>
              <a:avLst/>
              <a:gdLst/>
              <a:ahLst/>
              <a:cxnLst/>
              <a:rect l="l" t="t" r="r" b="b"/>
              <a:pathLst>
                <a:path w="4305300" h="4842510">
                  <a:moveTo>
                    <a:pt x="3810000" y="1483360"/>
                  </a:moveTo>
                  <a:lnTo>
                    <a:pt x="3991610" y="3581400"/>
                  </a:lnTo>
                  <a:cubicBezTo>
                    <a:pt x="3991610" y="3586480"/>
                    <a:pt x="3990340" y="3590290"/>
                    <a:pt x="3986530" y="3594100"/>
                  </a:cubicBezTo>
                  <a:lnTo>
                    <a:pt x="3990340" y="3594100"/>
                  </a:lnTo>
                  <a:cubicBezTo>
                    <a:pt x="3996690" y="3594100"/>
                    <a:pt x="4001770" y="3587750"/>
                    <a:pt x="4001770" y="3581400"/>
                  </a:cubicBezTo>
                  <a:lnTo>
                    <a:pt x="3810000" y="1380490"/>
                  </a:lnTo>
                  <a:lnTo>
                    <a:pt x="3810000" y="1483360"/>
                  </a:lnTo>
                  <a:close/>
                  <a:moveTo>
                    <a:pt x="3581400" y="209550"/>
                  </a:moveTo>
                  <a:cubicBezTo>
                    <a:pt x="3581400" y="209550"/>
                    <a:pt x="3578860" y="201930"/>
                    <a:pt x="3568700" y="200660"/>
                  </a:cubicBezTo>
                  <a:lnTo>
                    <a:pt x="173990" y="200660"/>
                  </a:lnTo>
                  <a:cubicBezTo>
                    <a:pt x="167640" y="200660"/>
                    <a:pt x="160020" y="203200"/>
                    <a:pt x="160020" y="210820"/>
                  </a:cubicBezTo>
                  <a:lnTo>
                    <a:pt x="162560" y="217170"/>
                  </a:lnTo>
                  <a:cubicBezTo>
                    <a:pt x="165100" y="213360"/>
                    <a:pt x="170180" y="212090"/>
                    <a:pt x="173990" y="212090"/>
                  </a:cubicBezTo>
                  <a:lnTo>
                    <a:pt x="3571240" y="212090"/>
                  </a:lnTo>
                  <a:lnTo>
                    <a:pt x="3571240" y="3463290"/>
                  </a:lnTo>
                  <a:cubicBezTo>
                    <a:pt x="3571240" y="3468370"/>
                    <a:pt x="3568700" y="3472180"/>
                    <a:pt x="3566160" y="3474720"/>
                  </a:cubicBezTo>
                  <a:lnTo>
                    <a:pt x="3569970" y="3474720"/>
                  </a:lnTo>
                  <a:cubicBezTo>
                    <a:pt x="3576320" y="3474720"/>
                    <a:pt x="3581400" y="3469640"/>
                    <a:pt x="3581400" y="3463290"/>
                  </a:cubicBezTo>
                  <a:lnTo>
                    <a:pt x="3581400" y="209550"/>
                  </a:lnTo>
                  <a:close/>
                  <a:moveTo>
                    <a:pt x="4296410" y="4518660"/>
                  </a:moveTo>
                  <a:lnTo>
                    <a:pt x="543560" y="4841240"/>
                  </a:lnTo>
                  <a:lnTo>
                    <a:pt x="529590" y="4842510"/>
                  </a:lnTo>
                  <a:lnTo>
                    <a:pt x="528320" y="4842510"/>
                  </a:lnTo>
                  <a:cubicBezTo>
                    <a:pt x="520700" y="4842510"/>
                    <a:pt x="514350" y="4837430"/>
                    <a:pt x="513080" y="4829810"/>
                  </a:cubicBezTo>
                  <a:lnTo>
                    <a:pt x="511810" y="4815840"/>
                  </a:lnTo>
                  <a:cubicBezTo>
                    <a:pt x="511810" y="4817110"/>
                    <a:pt x="513080" y="4819650"/>
                    <a:pt x="513080" y="4820920"/>
                  </a:cubicBezTo>
                  <a:lnTo>
                    <a:pt x="478790" y="4422140"/>
                  </a:lnTo>
                  <a:lnTo>
                    <a:pt x="13970" y="4422140"/>
                  </a:lnTo>
                  <a:cubicBezTo>
                    <a:pt x="6350" y="4422140"/>
                    <a:pt x="0" y="4415790"/>
                    <a:pt x="0" y="4408170"/>
                  </a:cubicBezTo>
                  <a:lnTo>
                    <a:pt x="0" y="8890"/>
                  </a:lnTo>
                  <a:cubicBezTo>
                    <a:pt x="0" y="5080"/>
                    <a:pt x="1270" y="2540"/>
                    <a:pt x="3810" y="0"/>
                  </a:cubicBezTo>
                  <a:lnTo>
                    <a:pt x="13970" y="8890"/>
                  </a:lnTo>
                  <a:lnTo>
                    <a:pt x="13970" y="4408170"/>
                  </a:lnTo>
                  <a:lnTo>
                    <a:pt x="3790950" y="4408170"/>
                  </a:lnTo>
                  <a:lnTo>
                    <a:pt x="3804920" y="4418330"/>
                  </a:lnTo>
                  <a:cubicBezTo>
                    <a:pt x="3802380" y="4420870"/>
                    <a:pt x="3799840" y="4422140"/>
                    <a:pt x="3796030" y="4422140"/>
                  </a:cubicBezTo>
                  <a:lnTo>
                    <a:pt x="491490" y="4422140"/>
                  </a:lnTo>
                  <a:lnTo>
                    <a:pt x="527050" y="4828540"/>
                  </a:lnTo>
                  <a:lnTo>
                    <a:pt x="4290060" y="4505960"/>
                  </a:lnTo>
                  <a:lnTo>
                    <a:pt x="4305300" y="4514850"/>
                  </a:lnTo>
                  <a:cubicBezTo>
                    <a:pt x="4302760" y="4517390"/>
                    <a:pt x="4300220" y="4518660"/>
                    <a:pt x="4296410" y="4518660"/>
                  </a:cubicBezTo>
                  <a:close/>
                </a:path>
              </a:pathLst>
            </a:custGeom>
            <a:solidFill>
              <a:srgbClr val="3C3333"/>
            </a:solidFill>
          </p:spPr>
        </p:sp>
        <p:sp>
          <p:nvSpPr>
            <p:cNvPr id="20" name="Freeform 20"/>
            <p:cNvSpPr/>
            <p:nvPr/>
          </p:nvSpPr>
          <p:spPr>
            <a:xfrm>
              <a:off x="5080" y="172720"/>
              <a:ext cx="4305300" cy="4519930"/>
            </a:xfrm>
            <a:custGeom>
              <a:avLst/>
              <a:gdLst/>
              <a:ahLst/>
              <a:cxnLst/>
              <a:rect l="l" t="t" r="r" b="b"/>
              <a:pathLst>
                <a:path w="4305300" h="4519930">
                  <a:moveTo>
                    <a:pt x="3573780" y="3478530"/>
                  </a:moveTo>
                  <a:cubicBezTo>
                    <a:pt x="3571240" y="3481070"/>
                    <a:pt x="3567430" y="3483610"/>
                    <a:pt x="3563620" y="3483610"/>
                  </a:cubicBezTo>
                  <a:lnTo>
                    <a:pt x="170180" y="3483610"/>
                  </a:lnTo>
                  <a:cubicBezTo>
                    <a:pt x="163830" y="3483610"/>
                    <a:pt x="160020" y="3479800"/>
                    <a:pt x="157480" y="3474720"/>
                  </a:cubicBezTo>
                  <a:cubicBezTo>
                    <a:pt x="154940" y="3472180"/>
                    <a:pt x="153670" y="3469640"/>
                    <a:pt x="153670" y="3465830"/>
                  </a:cubicBezTo>
                  <a:lnTo>
                    <a:pt x="153670" y="219710"/>
                  </a:lnTo>
                  <a:cubicBezTo>
                    <a:pt x="153670" y="215900"/>
                    <a:pt x="156210" y="212090"/>
                    <a:pt x="158750" y="209550"/>
                  </a:cubicBezTo>
                  <a:lnTo>
                    <a:pt x="167640" y="217170"/>
                  </a:lnTo>
                  <a:lnTo>
                    <a:pt x="167640" y="3465830"/>
                  </a:lnTo>
                  <a:cubicBezTo>
                    <a:pt x="167640" y="3467100"/>
                    <a:pt x="167640" y="3468370"/>
                    <a:pt x="168910" y="3469640"/>
                  </a:cubicBezTo>
                  <a:lnTo>
                    <a:pt x="3563620" y="3469640"/>
                  </a:lnTo>
                  <a:cubicBezTo>
                    <a:pt x="3564890" y="3469640"/>
                    <a:pt x="3566160" y="3468370"/>
                    <a:pt x="3567430" y="3468370"/>
                  </a:cubicBezTo>
                  <a:lnTo>
                    <a:pt x="3573780" y="3478530"/>
                  </a:lnTo>
                  <a:close/>
                  <a:moveTo>
                    <a:pt x="4305300" y="4508500"/>
                  </a:moveTo>
                  <a:cubicBezTo>
                    <a:pt x="4305300" y="4512310"/>
                    <a:pt x="4304030" y="4516120"/>
                    <a:pt x="4298950" y="4519930"/>
                  </a:cubicBezTo>
                  <a:lnTo>
                    <a:pt x="4283710" y="4511040"/>
                  </a:lnTo>
                  <a:lnTo>
                    <a:pt x="3907790" y="132080"/>
                  </a:lnTo>
                  <a:lnTo>
                    <a:pt x="3906520" y="124460"/>
                  </a:lnTo>
                  <a:cubicBezTo>
                    <a:pt x="3906520" y="124460"/>
                    <a:pt x="3906520" y="114300"/>
                    <a:pt x="3893820" y="114300"/>
                  </a:cubicBezTo>
                  <a:lnTo>
                    <a:pt x="3806190" y="121920"/>
                  </a:lnTo>
                  <a:lnTo>
                    <a:pt x="3806190" y="3604260"/>
                  </a:lnTo>
                  <a:lnTo>
                    <a:pt x="3982720" y="3589020"/>
                  </a:lnTo>
                  <a:cubicBezTo>
                    <a:pt x="3983990" y="3589020"/>
                    <a:pt x="3985260" y="3587750"/>
                    <a:pt x="3986530" y="3587750"/>
                  </a:cubicBezTo>
                  <a:lnTo>
                    <a:pt x="3992880" y="3595370"/>
                  </a:lnTo>
                  <a:cubicBezTo>
                    <a:pt x="3990340" y="3599180"/>
                    <a:pt x="3986530" y="3601720"/>
                    <a:pt x="3982720" y="3601720"/>
                  </a:cubicBezTo>
                  <a:lnTo>
                    <a:pt x="3806190" y="3616960"/>
                  </a:lnTo>
                  <a:lnTo>
                    <a:pt x="3806190" y="4413250"/>
                  </a:lnTo>
                  <a:cubicBezTo>
                    <a:pt x="3806190" y="4417060"/>
                    <a:pt x="3803650" y="4420871"/>
                    <a:pt x="3801110" y="4423410"/>
                  </a:cubicBezTo>
                  <a:lnTo>
                    <a:pt x="3785870" y="4413250"/>
                  </a:lnTo>
                  <a:lnTo>
                    <a:pt x="3785870" y="13970"/>
                  </a:lnTo>
                  <a:lnTo>
                    <a:pt x="8890" y="13970"/>
                  </a:lnTo>
                  <a:lnTo>
                    <a:pt x="0" y="5080"/>
                  </a:lnTo>
                  <a:cubicBezTo>
                    <a:pt x="2540" y="2540"/>
                    <a:pt x="6350" y="0"/>
                    <a:pt x="10160" y="0"/>
                  </a:cubicBezTo>
                  <a:lnTo>
                    <a:pt x="3792220" y="0"/>
                  </a:lnTo>
                  <a:cubicBezTo>
                    <a:pt x="3799840" y="0"/>
                    <a:pt x="3806190" y="6350"/>
                    <a:pt x="3806190" y="13970"/>
                  </a:cubicBezTo>
                  <a:lnTo>
                    <a:pt x="3806190" y="101600"/>
                  </a:lnTo>
                  <a:lnTo>
                    <a:pt x="3900170" y="92710"/>
                  </a:lnTo>
                  <a:cubicBezTo>
                    <a:pt x="3900170" y="92710"/>
                    <a:pt x="3923030" y="92710"/>
                    <a:pt x="3926840" y="109220"/>
                  </a:cubicBezTo>
                  <a:lnTo>
                    <a:pt x="3931920" y="171450"/>
                  </a:lnTo>
                  <a:lnTo>
                    <a:pt x="4305300" y="4508500"/>
                  </a:lnTo>
                  <a:close/>
                  <a:moveTo>
                    <a:pt x="3797300" y="15240"/>
                  </a:moveTo>
                  <a:cubicBezTo>
                    <a:pt x="3799840" y="17780"/>
                    <a:pt x="3802380" y="19050"/>
                    <a:pt x="3803650" y="21590"/>
                  </a:cubicBezTo>
                  <a:cubicBezTo>
                    <a:pt x="3802380" y="17780"/>
                    <a:pt x="3799840" y="16510"/>
                    <a:pt x="3797300" y="15240"/>
                  </a:cubicBezTo>
                  <a:close/>
                </a:path>
              </a:pathLst>
            </a:custGeom>
            <a:solidFill>
              <a:srgbClr val="FFFFFF"/>
            </a:solidFill>
          </p:spPr>
        </p:sp>
        <p:sp>
          <p:nvSpPr>
            <p:cNvPr id="21" name="Freeform 21"/>
            <p:cNvSpPr/>
            <p:nvPr/>
          </p:nvSpPr>
          <p:spPr>
            <a:xfrm>
              <a:off x="3409951" y="0"/>
              <a:ext cx="274319" cy="1045210"/>
            </a:xfrm>
            <a:custGeom>
              <a:avLst/>
              <a:gdLst/>
              <a:ahLst/>
              <a:cxnLst/>
              <a:rect l="l" t="t" r="r" b="b"/>
              <a:pathLst>
                <a:path w="274319" h="1045210">
                  <a:moveTo>
                    <a:pt x="265429" y="966470"/>
                  </a:moveTo>
                  <a:cubicBezTo>
                    <a:pt x="270509" y="953770"/>
                    <a:pt x="273049" y="941070"/>
                    <a:pt x="274319" y="927100"/>
                  </a:cubicBezTo>
                  <a:lnTo>
                    <a:pt x="274319" y="762000"/>
                  </a:lnTo>
                  <a:lnTo>
                    <a:pt x="273049" y="762000"/>
                  </a:lnTo>
                  <a:lnTo>
                    <a:pt x="273049" y="369570"/>
                  </a:lnTo>
                  <a:cubicBezTo>
                    <a:pt x="269239" y="328930"/>
                    <a:pt x="217169" y="298450"/>
                    <a:pt x="184149" y="298450"/>
                  </a:cubicBezTo>
                  <a:lnTo>
                    <a:pt x="152399" y="298450"/>
                  </a:lnTo>
                  <a:cubicBezTo>
                    <a:pt x="102869" y="298450"/>
                    <a:pt x="63499" y="337820"/>
                    <a:pt x="63499" y="387350"/>
                  </a:cubicBezTo>
                  <a:lnTo>
                    <a:pt x="63499" y="852170"/>
                  </a:lnTo>
                  <a:lnTo>
                    <a:pt x="97789" y="852170"/>
                  </a:lnTo>
                  <a:lnTo>
                    <a:pt x="97789" y="387350"/>
                  </a:lnTo>
                  <a:cubicBezTo>
                    <a:pt x="97789" y="356870"/>
                    <a:pt x="121919" y="332740"/>
                    <a:pt x="152399" y="332740"/>
                  </a:cubicBezTo>
                  <a:lnTo>
                    <a:pt x="184149" y="332740"/>
                  </a:lnTo>
                  <a:cubicBezTo>
                    <a:pt x="210819" y="332740"/>
                    <a:pt x="237489" y="360680"/>
                    <a:pt x="238759" y="378460"/>
                  </a:cubicBezTo>
                  <a:lnTo>
                    <a:pt x="238759" y="924560"/>
                  </a:lnTo>
                  <a:cubicBezTo>
                    <a:pt x="238759" y="988060"/>
                    <a:pt x="184149" y="1010920"/>
                    <a:pt x="151129" y="1010920"/>
                  </a:cubicBezTo>
                  <a:lnTo>
                    <a:pt x="151129" y="1012190"/>
                  </a:lnTo>
                  <a:lnTo>
                    <a:pt x="109219" y="1012190"/>
                  </a:lnTo>
                  <a:cubicBezTo>
                    <a:pt x="62229" y="1012190"/>
                    <a:pt x="35559" y="974090"/>
                    <a:pt x="35559" y="927100"/>
                  </a:cubicBezTo>
                  <a:lnTo>
                    <a:pt x="35559" y="118110"/>
                  </a:lnTo>
                  <a:cubicBezTo>
                    <a:pt x="35559" y="71120"/>
                    <a:pt x="73659" y="33020"/>
                    <a:pt x="120649" y="33020"/>
                  </a:cubicBezTo>
                  <a:lnTo>
                    <a:pt x="161290" y="33020"/>
                  </a:lnTo>
                  <a:cubicBezTo>
                    <a:pt x="208280" y="33020"/>
                    <a:pt x="233680" y="74930"/>
                    <a:pt x="233680" y="121920"/>
                  </a:cubicBezTo>
                  <a:lnTo>
                    <a:pt x="233680" y="172720"/>
                  </a:lnTo>
                  <a:lnTo>
                    <a:pt x="265430" y="172720"/>
                  </a:lnTo>
                  <a:lnTo>
                    <a:pt x="266700" y="121920"/>
                  </a:lnTo>
                  <a:cubicBezTo>
                    <a:pt x="266700" y="57150"/>
                    <a:pt x="226060" y="0"/>
                    <a:pt x="160020" y="0"/>
                  </a:cubicBezTo>
                  <a:lnTo>
                    <a:pt x="119380" y="0"/>
                  </a:lnTo>
                  <a:cubicBezTo>
                    <a:pt x="53340" y="0"/>
                    <a:pt x="0" y="53340"/>
                    <a:pt x="0" y="119380"/>
                  </a:cubicBezTo>
                  <a:lnTo>
                    <a:pt x="0" y="925830"/>
                  </a:lnTo>
                  <a:cubicBezTo>
                    <a:pt x="0" y="991870"/>
                    <a:pt x="41910" y="1045210"/>
                    <a:pt x="107950" y="1045210"/>
                  </a:cubicBezTo>
                  <a:lnTo>
                    <a:pt x="152400" y="1045210"/>
                  </a:lnTo>
                  <a:cubicBezTo>
                    <a:pt x="181610" y="1045210"/>
                    <a:pt x="208280" y="1035050"/>
                    <a:pt x="228600" y="1017270"/>
                  </a:cubicBezTo>
                  <a:cubicBezTo>
                    <a:pt x="242570" y="1005840"/>
                    <a:pt x="254000" y="991870"/>
                    <a:pt x="261620" y="974090"/>
                  </a:cubicBezTo>
                  <a:cubicBezTo>
                    <a:pt x="262890" y="972820"/>
                    <a:pt x="262890" y="970280"/>
                    <a:pt x="264160" y="969010"/>
                  </a:cubicBezTo>
                  <a:cubicBezTo>
                    <a:pt x="265430" y="969010"/>
                    <a:pt x="265430" y="967740"/>
                    <a:pt x="265430" y="966470"/>
                  </a:cubicBezTo>
                  <a:close/>
                </a:path>
              </a:pathLst>
            </a:custGeom>
            <a:solidFill>
              <a:srgbClr val="A99D9D"/>
            </a:solidFill>
          </p:spPr>
        </p:sp>
        <p:sp>
          <p:nvSpPr>
            <p:cNvPr id="22" name="Freeform 22"/>
            <p:cNvSpPr/>
            <p:nvPr/>
          </p:nvSpPr>
          <p:spPr>
            <a:xfrm>
              <a:off x="3415028" y="15240"/>
              <a:ext cx="266700" cy="1032510"/>
            </a:xfrm>
            <a:custGeom>
              <a:avLst/>
              <a:gdLst/>
              <a:ahLst/>
              <a:cxnLst/>
              <a:rect l="l" t="t" r="r" b="b"/>
              <a:pathLst>
                <a:path w="266700" h="1032510">
                  <a:moveTo>
                    <a:pt x="261622" y="749300"/>
                  </a:moveTo>
                  <a:lnTo>
                    <a:pt x="261622" y="723900"/>
                  </a:lnTo>
                  <a:cubicBezTo>
                    <a:pt x="259082" y="598170"/>
                    <a:pt x="257812" y="490220"/>
                    <a:pt x="256542" y="364490"/>
                  </a:cubicBezTo>
                  <a:lnTo>
                    <a:pt x="256542" y="358140"/>
                  </a:lnTo>
                  <a:lnTo>
                    <a:pt x="252732" y="359410"/>
                  </a:lnTo>
                  <a:lnTo>
                    <a:pt x="252732" y="364490"/>
                  </a:lnTo>
                  <a:lnTo>
                    <a:pt x="250192" y="521970"/>
                  </a:lnTo>
                  <a:lnTo>
                    <a:pt x="246382" y="695960"/>
                  </a:lnTo>
                  <a:lnTo>
                    <a:pt x="245112" y="745490"/>
                  </a:lnTo>
                  <a:lnTo>
                    <a:pt x="245112" y="750570"/>
                  </a:lnTo>
                  <a:lnTo>
                    <a:pt x="242572" y="872490"/>
                  </a:lnTo>
                  <a:cubicBezTo>
                    <a:pt x="242572" y="887730"/>
                    <a:pt x="242572" y="901700"/>
                    <a:pt x="241302" y="916940"/>
                  </a:cubicBezTo>
                  <a:cubicBezTo>
                    <a:pt x="240032" y="927100"/>
                    <a:pt x="238762" y="935990"/>
                    <a:pt x="234952" y="944880"/>
                  </a:cubicBezTo>
                  <a:cubicBezTo>
                    <a:pt x="232412" y="949960"/>
                    <a:pt x="231142" y="955040"/>
                    <a:pt x="227332" y="960120"/>
                  </a:cubicBezTo>
                  <a:cubicBezTo>
                    <a:pt x="218442" y="972820"/>
                    <a:pt x="207012" y="982980"/>
                    <a:pt x="193042" y="989330"/>
                  </a:cubicBezTo>
                  <a:cubicBezTo>
                    <a:pt x="182882" y="994410"/>
                    <a:pt x="162562" y="1000760"/>
                    <a:pt x="148592" y="1003300"/>
                  </a:cubicBezTo>
                  <a:lnTo>
                    <a:pt x="104142" y="1003300"/>
                  </a:lnTo>
                  <a:lnTo>
                    <a:pt x="90172" y="1002030"/>
                  </a:lnTo>
                  <a:cubicBezTo>
                    <a:pt x="85092" y="1000760"/>
                    <a:pt x="81281" y="999490"/>
                    <a:pt x="76202" y="998220"/>
                  </a:cubicBezTo>
                  <a:cubicBezTo>
                    <a:pt x="58422" y="991870"/>
                    <a:pt x="53342" y="980440"/>
                    <a:pt x="41911" y="963930"/>
                  </a:cubicBezTo>
                  <a:cubicBezTo>
                    <a:pt x="36831" y="955040"/>
                    <a:pt x="31752" y="947420"/>
                    <a:pt x="29211" y="937260"/>
                  </a:cubicBezTo>
                  <a:lnTo>
                    <a:pt x="26671" y="929640"/>
                  </a:lnTo>
                  <a:cubicBezTo>
                    <a:pt x="26671" y="927100"/>
                    <a:pt x="26671" y="925830"/>
                    <a:pt x="25401" y="923290"/>
                  </a:cubicBezTo>
                  <a:lnTo>
                    <a:pt x="24131" y="916940"/>
                  </a:lnTo>
                  <a:lnTo>
                    <a:pt x="24131" y="909320"/>
                  </a:lnTo>
                  <a:lnTo>
                    <a:pt x="22861" y="855980"/>
                  </a:lnTo>
                  <a:lnTo>
                    <a:pt x="21591" y="749300"/>
                  </a:lnTo>
                  <a:lnTo>
                    <a:pt x="17781" y="537210"/>
                  </a:lnTo>
                  <a:cubicBezTo>
                    <a:pt x="16511" y="466090"/>
                    <a:pt x="15241" y="394970"/>
                    <a:pt x="15241" y="325120"/>
                  </a:cubicBezTo>
                  <a:cubicBezTo>
                    <a:pt x="13971" y="254000"/>
                    <a:pt x="13971" y="182880"/>
                    <a:pt x="13971" y="111760"/>
                  </a:cubicBezTo>
                  <a:cubicBezTo>
                    <a:pt x="13971" y="104140"/>
                    <a:pt x="15241" y="91440"/>
                    <a:pt x="16511" y="81280"/>
                  </a:cubicBezTo>
                  <a:lnTo>
                    <a:pt x="21591" y="66040"/>
                  </a:lnTo>
                  <a:cubicBezTo>
                    <a:pt x="22861" y="60960"/>
                    <a:pt x="26671" y="55880"/>
                    <a:pt x="29211" y="52070"/>
                  </a:cubicBezTo>
                  <a:cubicBezTo>
                    <a:pt x="40641" y="33020"/>
                    <a:pt x="57151" y="17780"/>
                    <a:pt x="76201" y="8890"/>
                  </a:cubicBezTo>
                  <a:cubicBezTo>
                    <a:pt x="86361" y="5080"/>
                    <a:pt x="100331" y="1270"/>
                    <a:pt x="107951" y="1270"/>
                  </a:cubicBezTo>
                  <a:lnTo>
                    <a:pt x="114301" y="0"/>
                  </a:lnTo>
                  <a:lnTo>
                    <a:pt x="156211" y="0"/>
                  </a:lnTo>
                  <a:lnTo>
                    <a:pt x="109221" y="0"/>
                  </a:lnTo>
                  <a:cubicBezTo>
                    <a:pt x="95251" y="1270"/>
                    <a:pt x="81281" y="5080"/>
                    <a:pt x="68581" y="11430"/>
                  </a:cubicBezTo>
                  <a:cubicBezTo>
                    <a:pt x="43181" y="24130"/>
                    <a:pt x="22861" y="49530"/>
                    <a:pt x="15241" y="77470"/>
                  </a:cubicBezTo>
                  <a:cubicBezTo>
                    <a:pt x="11431" y="91440"/>
                    <a:pt x="11431" y="106680"/>
                    <a:pt x="10161" y="123190"/>
                  </a:cubicBezTo>
                  <a:lnTo>
                    <a:pt x="8891" y="171450"/>
                  </a:lnTo>
                  <a:lnTo>
                    <a:pt x="6350" y="365760"/>
                  </a:lnTo>
                  <a:cubicBezTo>
                    <a:pt x="5080" y="495300"/>
                    <a:pt x="1270" y="624840"/>
                    <a:pt x="1270" y="755650"/>
                  </a:cubicBezTo>
                  <a:lnTo>
                    <a:pt x="0" y="853440"/>
                  </a:lnTo>
                  <a:lnTo>
                    <a:pt x="0" y="901700"/>
                  </a:lnTo>
                  <a:cubicBezTo>
                    <a:pt x="0" y="918210"/>
                    <a:pt x="0" y="934720"/>
                    <a:pt x="6350" y="949960"/>
                  </a:cubicBezTo>
                  <a:cubicBezTo>
                    <a:pt x="16510" y="980440"/>
                    <a:pt x="27941" y="1007110"/>
                    <a:pt x="57150" y="1021080"/>
                  </a:cubicBezTo>
                  <a:cubicBezTo>
                    <a:pt x="71120" y="1027430"/>
                    <a:pt x="87630" y="1031240"/>
                    <a:pt x="104141" y="1032510"/>
                  </a:cubicBezTo>
                  <a:lnTo>
                    <a:pt x="151131" y="1032510"/>
                  </a:lnTo>
                  <a:cubicBezTo>
                    <a:pt x="182881" y="1031240"/>
                    <a:pt x="213361" y="1017270"/>
                    <a:pt x="234951" y="995680"/>
                  </a:cubicBezTo>
                  <a:cubicBezTo>
                    <a:pt x="246381" y="985520"/>
                    <a:pt x="254001" y="971550"/>
                    <a:pt x="259081" y="957580"/>
                  </a:cubicBezTo>
                  <a:cubicBezTo>
                    <a:pt x="264161" y="943610"/>
                    <a:pt x="266701" y="929640"/>
                    <a:pt x="266701" y="913130"/>
                  </a:cubicBezTo>
                  <a:lnTo>
                    <a:pt x="261621" y="749300"/>
                  </a:lnTo>
                  <a:close/>
                </a:path>
              </a:pathLst>
            </a:custGeom>
            <a:solidFill>
              <a:srgbClr val="E2DADA"/>
            </a:solidFill>
          </p:spPr>
        </p:sp>
      </p:grpSp>
      <p:sp>
        <p:nvSpPr>
          <p:cNvPr id="23" name="TextBox 23"/>
          <p:cNvSpPr txBox="1"/>
          <p:nvPr/>
        </p:nvSpPr>
        <p:spPr>
          <a:xfrm>
            <a:off x="1768773" y="1663044"/>
            <a:ext cx="252016" cy="537845"/>
          </a:xfrm>
          <a:prstGeom prst="rect">
            <a:avLst/>
          </a:prstGeom>
        </p:spPr>
        <p:txBody>
          <a:bodyPr lIns="0" tIns="0" rIns="0" bIns="0" rtlCol="0" anchor="t">
            <a:spAutoFit/>
          </a:bodyPr>
          <a:lstStyle/>
          <a:p>
            <a:pPr algn="ctr">
              <a:lnSpc>
                <a:spcPts val="4480"/>
              </a:lnSpc>
              <a:spcBef>
                <a:spcPct val="0"/>
              </a:spcBef>
            </a:pPr>
            <a:r>
              <a:rPr lang="en-US" sz="3200" b="1">
                <a:solidFill>
                  <a:srgbClr val="FFFFFF"/>
                </a:solidFill>
                <a:latin typeface="Montserrat Bold"/>
                <a:ea typeface="Montserrat Bold"/>
                <a:cs typeface="Montserrat Bold"/>
                <a:sym typeface="Montserrat Bold"/>
              </a:rPr>
              <a:t>7</a:t>
            </a:r>
          </a:p>
        </p:txBody>
      </p:sp>
      <p:sp>
        <p:nvSpPr>
          <p:cNvPr id="24" name="TextBox 24"/>
          <p:cNvSpPr txBox="1"/>
          <p:nvPr/>
        </p:nvSpPr>
        <p:spPr>
          <a:xfrm>
            <a:off x="2573751" y="1838448"/>
            <a:ext cx="5329317" cy="362357"/>
          </a:xfrm>
          <a:prstGeom prst="rect">
            <a:avLst/>
          </a:prstGeom>
        </p:spPr>
        <p:txBody>
          <a:bodyPr lIns="0" tIns="0" rIns="0" bIns="0" rtlCol="0" anchor="t">
            <a:spAutoFit/>
          </a:bodyPr>
          <a:lstStyle/>
          <a:p>
            <a:pPr algn="l">
              <a:lnSpc>
                <a:spcPts val="2557"/>
              </a:lnSpc>
            </a:pPr>
            <a:r>
              <a:rPr lang="en-US" sz="3197" b="1">
                <a:solidFill>
                  <a:srgbClr val="FFFFFF"/>
                </a:solidFill>
                <a:latin typeface="Montserrat Heavy"/>
                <a:ea typeface="Montserrat Heavy"/>
                <a:cs typeface="Montserrat Heavy"/>
                <a:sym typeface="Montserrat Heavy"/>
              </a:rPr>
              <a:t>CHỈ SỐ ĐÁNH GIÁ</a:t>
            </a:r>
          </a:p>
        </p:txBody>
      </p:sp>
      <p:sp>
        <p:nvSpPr>
          <p:cNvPr id="25" name="Freeform 25"/>
          <p:cNvSpPr/>
          <p:nvPr/>
        </p:nvSpPr>
        <p:spPr>
          <a:xfrm>
            <a:off x="16339747" y="651470"/>
            <a:ext cx="1256621" cy="706849"/>
          </a:xfrm>
          <a:custGeom>
            <a:avLst/>
            <a:gdLst/>
            <a:ahLst/>
            <a:cxnLst/>
            <a:rect l="l" t="t" r="r" b="b"/>
            <a:pathLst>
              <a:path w="1256621" h="706849">
                <a:moveTo>
                  <a:pt x="0" y="0"/>
                </a:moveTo>
                <a:lnTo>
                  <a:pt x="1256621" y="0"/>
                </a:lnTo>
                <a:lnTo>
                  <a:pt x="1256621" y="706850"/>
                </a:lnTo>
                <a:lnTo>
                  <a:pt x="0" y="706850"/>
                </a:lnTo>
                <a:lnTo>
                  <a:pt x="0" y="0"/>
                </a:lnTo>
                <a:close/>
              </a:path>
            </a:pathLst>
          </a:custGeom>
          <a:blipFill>
            <a:blip r:embed="rId12"/>
            <a:stretch>
              <a:fillRect/>
            </a:stretch>
          </a:blipFill>
        </p:spPr>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DAEAFF"/>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sp>
        <p:nvSpPr>
          <p:cNvPr id="3" name="Freeform 3"/>
          <p:cNvSpPr/>
          <p:nvPr/>
        </p:nvSpPr>
        <p:spPr>
          <a:xfrm flipH="1" flipV="1">
            <a:off x="6080666" y="-1286086"/>
            <a:ext cx="14678635" cy="4112787"/>
          </a:xfrm>
          <a:custGeom>
            <a:avLst/>
            <a:gdLst/>
            <a:ahLst/>
            <a:cxnLst/>
            <a:rect l="l" t="t" r="r" b="b"/>
            <a:pathLst>
              <a:path w="14678635" h="4112787">
                <a:moveTo>
                  <a:pt x="14678636" y="4112787"/>
                </a:moveTo>
                <a:lnTo>
                  <a:pt x="0" y="4112787"/>
                </a:lnTo>
                <a:lnTo>
                  <a:pt x="0" y="0"/>
                </a:lnTo>
                <a:lnTo>
                  <a:pt x="14678636" y="0"/>
                </a:lnTo>
                <a:lnTo>
                  <a:pt x="14678636" y="4112787"/>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rot="-4174148" flipH="1">
            <a:off x="-1273162" y="6074651"/>
            <a:ext cx="4603724" cy="3766684"/>
          </a:xfrm>
          <a:custGeom>
            <a:avLst/>
            <a:gdLst/>
            <a:ahLst/>
            <a:cxnLst/>
            <a:rect l="l" t="t" r="r" b="b"/>
            <a:pathLst>
              <a:path w="4603724" h="3766684">
                <a:moveTo>
                  <a:pt x="4603724" y="0"/>
                </a:moveTo>
                <a:lnTo>
                  <a:pt x="0" y="0"/>
                </a:lnTo>
                <a:lnTo>
                  <a:pt x="0" y="3766683"/>
                </a:lnTo>
                <a:lnTo>
                  <a:pt x="4603724" y="3766683"/>
                </a:lnTo>
                <a:lnTo>
                  <a:pt x="4603724"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1756902" y="7518902"/>
            <a:ext cx="15675137" cy="4391996"/>
          </a:xfrm>
          <a:custGeom>
            <a:avLst/>
            <a:gdLst/>
            <a:ahLst/>
            <a:cxnLst/>
            <a:rect l="l" t="t" r="r" b="b"/>
            <a:pathLst>
              <a:path w="15675137" h="4391996">
                <a:moveTo>
                  <a:pt x="0" y="0"/>
                </a:moveTo>
                <a:lnTo>
                  <a:pt x="15675137" y="0"/>
                </a:lnTo>
                <a:lnTo>
                  <a:pt x="15675137" y="4391996"/>
                </a:lnTo>
                <a:lnTo>
                  <a:pt x="0" y="439199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rot="-805285">
            <a:off x="15231190" y="706482"/>
            <a:ext cx="6621020" cy="5417199"/>
          </a:xfrm>
          <a:custGeom>
            <a:avLst/>
            <a:gdLst/>
            <a:ahLst/>
            <a:cxnLst/>
            <a:rect l="l" t="t" r="r" b="b"/>
            <a:pathLst>
              <a:path w="6621020" h="5417199">
                <a:moveTo>
                  <a:pt x="0" y="0"/>
                </a:moveTo>
                <a:lnTo>
                  <a:pt x="6621021" y="0"/>
                </a:lnTo>
                <a:lnTo>
                  <a:pt x="6621021" y="5417199"/>
                </a:lnTo>
                <a:lnTo>
                  <a:pt x="0" y="541719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7" name="TextBox 7"/>
          <p:cNvSpPr txBox="1"/>
          <p:nvPr/>
        </p:nvSpPr>
        <p:spPr>
          <a:xfrm>
            <a:off x="3182801" y="4407797"/>
            <a:ext cx="11922398" cy="1709530"/>
          </a:xfrm>
          <a:prstGeom prst="rect">
            <a:avLst/>
          </a:prstGeom>
        </p:spPr>
        <p:txBody>
          <a:bodyPr lIns="0" tIns="0" rIns="0" bIns="0" rtlCol="0" anchor="t">
            <a:spAutoFit/>
          </a:bodyPr>
          <a:lstStyle/>
          <a:p>
            <a:pPr algn="ctr">
              <a:lnSpc>
                <a:spcPts val="12948"/>
              </a:lnSpc>
            </a:pPr>
            <a:r>
              <a:rPr lang="en-US" sz="12820" b="1">
                <a:solidFill>
                  <a:srgbClr val="383C5B"/>
                </a:solidFill>
                <a:latin typeface="Montserrat Bold"/>
                <a:ea typeface="Montserrat Bold"/>
                <a:cs typeface="Montserrat Bold"/>
                <a:sym typeface="Montserrat Bold"/>
              </a:rPr>
              <a:t>Thank You</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sp>
        <p:nvSpPr>
          <p:cNvPr id="3" name="Freeform 3"/>
          <p:cNvSpPr/>
          <p:nvPr/>
        </p:nvSpPr>
        <p:spPr>
          <a:xfrm rot="-1802037">
            <a:off x="16182614" y="4919303"/>
            <a:ext cx="5561682" cy="4550467"/>
          </a:xfrm>
          <a:custGeom>
            <a:avLst/>
            <a:gdLst/>
            <a:ahLst/>
            <a:cxnLst/>
            <a:rect l="l" t="t" r="r" b="b"/>
            <a:pathLst>
              <a:path w="5561682" h="4550467">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12985570" y="-2263645"/>
            <a:ext cx="18101005" cy="5071697"/>
          </a:xfrm>
          <a:custGeom>
            <a:avLst/>
            <a:gdLst/>
            <a:ahLst/>
            <a:cxnLst/>
            <a:rect l="l" t="t" r="r" b="b"/>
            <a:pathLst>
              <a:path w="18101005" h="5071697">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642096" flipH="1">
            <a:off x="-2517334" y="2162976"/>
            <a:ext cx="3914681" cy="3202921"/>
          </a:xfrm>
          <a:custGeom>
            <a:avLst/>
            <a:gdLst/>
            <a:ahLst/>
            <a:cxnLst/>
            <a:rect l="l" t="t" r="r" b="b"/>
            <a:pathLst>
              <a:path w="3914681" h="320292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6" name="Group 6"/>
          <p:cNvGrpSpPr/>
          <p:nvPr/>
        </p:nvGrpSpPr>
        <p:grpSpPr>
          <a:xfrm>
            <a:off x="1028700" y="1028700"/>
            <a:ext cx="16230600" cy="8229600"/>
            <a:chOff x="0" y="0"/>
            <a:chExt cx="4274726" cy="2167467"/>
          </a:xfrm>
        </p:grpSpPr>
        <p:sp>
          <p:nvSpPr>
            <p:cNvPr id="7" name="Freeform 7"/>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id="8" name="TextBox 8"/>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6230600" y="0"/>
            <a:ext cx="1474915" cy="2009790"/>
            <a:chOff x="0" y="0"/>
            <a:chExt cx="660400" cy="899893"/>
          </a:xfrm>
        </p:grpSpPr>
        <p:sp>
          <p:nvSpPr>
            <p:cNvPr id="10" name="Freeform 10"/>
            <p:cNvSpPr/>
            <p:nvPr/>
          </p:nvSpPr>
          <p:spPr>
            <a:xfrm>
              <a:off x="0" y="0"/>
              <a:ext cx="660400" cy="899893"/>
            </a:xfrm>
            <a:custGeom>
              <a:avLst/>
              <a:gdLst/>
              <a:ahLst/>
              <a:cxnLst/>
              <a:rect l="l" t="t" r="r" b="b"/>
              <a:pathLst>
                <a:path w="660400" h="899893">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id="11" name="TextBox 11"/>
            <p:cNvSpPr txBox="1"/>
            <p:nvPr/>
          </p:nvSpPr>
          <p:spPr>
            <a:xfrm>
              <a:off x="0" y="47625"/>
              <a:ext cx="660400" cy="725268"/>
            </a:xfrm>
            <a:prstGeom prst="rect">
              <a:avLst/>
            </a:prstGeom>
          </p:spPr>
          <p:txBody>
            <a:bodyPr lIns="50800" tIns="50800" rIns="50800" bIns="50800" rtlCol="0" anchor="ctr"/>
            <a:lstStyle/>
            <a:p>
              <a:pPr algn="ctr">
                <a:lnSpc>
                  <a:spcPts val="2199"/>
                </a:lnSpc>
              </a:pPr>
              <a:endParaRPr/>
            </a:p>
          </p:txBody>
        </p:sp>
      </p:grpSp>
      <p:sp>
        <p:nvSpPr>
          <p:cNvPr id="12" name="Freeform 12"/>
          <p:cNvSpPr/>
          <p:nvPr/>
        </p:nvSpPr>
        <p:spPr>
          <a:xfrm>
            <a:off x="13123706" y="8121980"/>
            <a:ext cx="15228992" cy="4266991"/>
          </a:xfrm>
          <a:custGeom>
            <a:avLst/>
            <a:gdLst/>
            <a:ahLst/>
            <a:cxnLst/>
            <a:rect l="l" t="t" r="r" b="b"/>
            <a:pathLst>
              <a:path w="15228992" h="4266991">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Freeform 13"/>
          <p:cNvSpPr/>
          <p:nvPr/>
        </p:nvSpPr>
        <p:spPr>
          <a:xfrm>
            <a:off x="1414585" y="1462576"/>
            <a:ext cx="6755918" cy="986265"/>
          </a:xfrm>
          <a:custGeom>
            <a:avLst/>
            <a:gdLst/>
            <a:ahLst/>
            <a:cxnLst/>
            <a:rect l="l" t="t" r="r" b="b"/>
            <a:pathLst>
              <a:path w="6755918" h="986265">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4" name="TextBox 14"/>
          <p:cNvSpPr txBox="1"/>
          <p:nvPr/>
        </p:nvSpPr>
        <p:spPr>
          <a:xfrm>
            <a:off x="5791446" y="2655652"/>
            <a:ext cx="11030821" cy="6117446"/>
          </a:xfrm>
          <a:prstGeom prst="rect">
            <a:avLst/>
          </a:prstGeom>
        </p:spPr>
        <p:txBody>
          <a:bodyPr lIns="0" tIns="0" rIns="0" bIns="0" rtlCol="0" anchor="t">
            <a:spAutoFit/>
          </a:bodyPr>
          <a:lstStyle/>
          <a:p>
            <a:pPr algn="just">
              <a:lnSpc>
                <a:spcPts val="4077"/>
              </a:lnSpc>
            </a:pPr>
            <a:r>
              <a:rPr lang="en-US" sz="2038" b="1">
                <a:solidFill>
                  <a:srgbClr val="383C5B"/>
                </a:solidFill>
                <a:latin typeface="Montserrat Bold"/>
                <a:ea typeface="Montserrat Bold"/>
                <a:cs typeface="Montserrat Bold"/>
                <a:sym typeface="Montserrat Bold"/>
              </a:rPr>
              <a:t>- Trong thời đại số hiện nay</a:t>
            </a:r>
            <a:r>
              <a:rPr lang="en-US" sz="2038">
                <a:solidFill>
                  <a:srgbClr val="383C5B"/>
                </a:solidFill>
                <a:latin typeface="Montserrat"/>
                <a:ea typeface="Montserrat"/>
                <a:cs typeface="Montserrat"/>
                <a:sym typeface="Montserrat"/>
              </a:rPr>
              <a:t>, dữ liệu là tài sản quý giá nhất của mọi tổ chức. Tuy nhiên, các hệ thống cơ sở dữ liệu (CSDL) thường xuyên là mục tiêu của các cuộc tấn công mạng. Với sự phát triển mạnh mẽ của các dịch vụ cloud như AWS, các tổ chức vừa và nhỏ có cơ hội tiếp cận các giải pháp bảo mật tiên tiến với chi phí hợp lý.</a:t>
            </a:r>
          </a:p>
          <a:p>
            <a:pPr algn="just">
              <a:lnSpc>
                <a:spcPts val="4077"/>
              </a:lnSpc>
            </a:pPr>
            <a:r>
              <a:rPr lang="en-US" sz="2038" b="1">
                <a:solidFill>
                  <a:srgbClr val="383C5B"/>
                </a:solidFill>
                <a:latin typeface="Montserrat Bold"/>
                <a:ea typeface="Montserrat Bold"/>
                <a:cs typeface="Montserrat Bold"/>
                <a:sym typeface="Montserrat Bold"/>
              </a:rPr>
              <a:t>- Đề tài này tập trung vào</a:t>
            </a:r>
            <a:r>
              <a:rPr lang="en-US" sz="2038">
                <a:solidFill>
                  <a:srgbClr val="383C5B"/>
                </a:solidFill>
                <a:latin typeface="Montserrat"/>
                <a:ea typeface="Montserrat"/>
                <a:cs typeface="Montserrat"/>
                <a:sym typeface="Montserrat"/>
              </a:rPr>
              <a:t> việc tăng cường bảo mật CSDL bằng cách áp dụng kỹ thuật mã hóa (Encryption) và kiểm soát truy cập (Access Controls) trên nền tảng AWS. Bằng cách sử dụng các dịch vụ như Amazon RDS, IAM, KMS, chúng tôi xây dựng một mô hình vừa an toàn, vừa tiết kiệm chi phí.</a:t>
            </a:r>
          </a:p>
          <a:p>
            <a:pPr algn="just">
              <a:lnSpc>
                <a:spcPts val="4077"/>
              </a:lnSpc>
            </a:pPr>
            <a:r>
              <a:rPr lang="en-US" sz="2038" b="1">
                <a:solidFill>
                  <a:srgbClr val="383C5B"/>
                </a:solidFill>
                <a:latin typeface="Montserrat Bold"/>
                <a:ea typeface="Montserrat Bold"/>
                <a:cs typeface="Montserrat Bold"/>
                <a:sym typeface="Montserrat Bold"/>
              </a:rPr>
              <a:t>- Mục tiêu của dự án</a:t>
            </a:r>
            <a:r>
              <a:rPr lang="en-US" sz="2038">
                <a:solidFill>
                  <a:srgbClr val="383C5B"/>
                </a:solidFill>
                <a:latin typeface="Montserrat"/>
                <a:ea typeface="Montserrat"/>
                <a:cs typeface="Montserrat"/>
                <a:sym typeface="Montserrat"/>
              </a:rPr>
              <a:t> là đưa ra một giải pháp dễ triển khai, đảm bảo tính bảo mật cao, phù hợp với các ứng dụng nhỏ và vừa. Đây cũng là hướng đi thực tiễn trong môi trường học thuật và doanh nghiệp.</a:t>
            </a:r>
          </a:p>
          <a:p>
            <a:pPr algn="just">
              <a:lnSpc>
                <a:spcPts val="4077"/>
              </a:lnSpc>
            </a:pPr>
            <a:endParaRPr lang="en-US" sz="2038">
              <a:solidFill>
                <a:srgbClr val="383C5B"/>
              </a:solidFill>
              <a:latin typeface="Montserrat"/>
              <a:ea typeface="Montserrat"/>
              <a:cs typeface="Montserrat"/>
              <a:sym typeface="Montserrat"/>
            </a:endParaRPr>
          </a:p>
        </p:txBody>
      </p:sp>
      <p:grpSp>
        <p:nvGrpSpPr>
          <p:cNvPr id="15" name="Group 15"/>
          <p:cNvGrpSpPr>
            <a:grpSpLocks noChangeAspect="1"/>
          </p:cNvGrpSpPr>
          <p:nvPr/>
        </p:nvGrpSpPr>
        <p:grpSpPr>
          <a:xfrm>
            <a:off x="1894781" y="2808052"/>
            <a:ext cx="3658540" cy="4231400"/>
            <a:chOff x="0" y="0"/>
            <a:chExt cx="4428490" cy="5121910"/>
          </a:xfrm>
        </p:grpSpPr>
        <p:sp>
          <p:nvSpPr>
            <p:cNvPr id="16" name="Freeform 16"/>
            <p:cNvSpPr/>
            <p:nvPr/>
          </p:nvSpPr>
          <p:spPr>
            <a:xfrm>
              <a:off x="325120" y="509270"/>
              <a:ext cx="3675380" cy="3553460"/>
            </a:xfrm>
            <a:custGeom>
              <a:avLst/>
              <a:gdLst/>
              <a:ahLst/>
              <a:cxnLst/>
              <a:rect l="l" t="t" r="r" b="b"/>
              <a:pathLst>
                <a:path w="3675380" h="3553460">
                  <a:moveTo>
                    <a:pt x="3382010" y="1270"/>
                  </a:moveTo>
                  <a:lnTo>
                    <a:pt x="12700" y="290830"/>
                  </a:lnTo>
                  <a:cubicBezTo>
                    <a:pt x="5080" y="290830"/>
                    <a:pt x="0" y="298450"/>
                    <a:pt x="0" y="306070"/>
                  </a:cubicBezTo>
                  <a:lnTo>
                    <a:pt x="278130" y="3540760"/>
                  </a:lnTo>
                  <a:cubicBezTo>
                    <a:pt x="279400" y="3548380"/>
                    <a:pt x="285750" y="3553460"/>
                    <a:pt x="293370" y="3553460"/>
                  </a:cubicBezTo>
                  <a:lnTo>
                    <a:pt x="3662680" y="3262630"/>
                  </a:lnTo>
                  <a:cubicBezTo>
                    <a:pt x="3670300" y="3261360"/>
                    <a:pt x="3675380" y="3255010"/>
                    <a:pt x="3675380" y="3247390"/>
                  </a:cubicBezTo>
                  <a:lnTo>
                    <a:pt x="3397250" y="13970"/>
                  </a:lnTo>
                  <a:cubicBezTo>
                    <a:pt x="3395980" y="6350"/>
                    <a:pt x="3389630" y="0"/>
                    <a:pt x="3382010" y="1270"/>
                  </a:cubicBezTo>
                  <a:close/>
                </a:path>
              </a:pathLst>
            </a:custGeom>
            <a:solidFill>
              <a:srgbClr val="000000">
                <a:alpha val="0"/>
              </a:srgbClr>
            </a:solidFill>
            <a:ln w="12700">
              <a:solidFill>
                <a:srgbClr val="000000"/>
              </a:solidFill>
            </a:ln>
          </p:spPr>
        </p:sp>
        <p:sp>
          <p:nvSpPr>
            <p:cNvPr id="17" name="Freeform 17"/>
            <p:cNvSpPr/>
            <p:nvPr/>
          </p:nvSpPr>
          <p:spPr>
            <a:xfrm>
              <a:off x="-2540" y="172720"/>
              <a:ext cx="4295140" cy="4847590"/>
            </a:xfrm>
            <a:custGeom>
              <a:avLst/>
              <a:gdLst/>
              <a:ahLst/>
              <a:cxnLst/>
              <a:rect l="l" t="t" r="r" b="b"/>
              <a:pathLst>
                <a:path w="4295140" h="4847590">
                  <a:moveTo>
                    <a:pt x="3916680" y="127000"/>
                  </a:moveTo>
                  <a:cubicBezTo>
                    <a:pt x="3915410" y="119380"/>
                    <a:pt x="3909060" y="114300"/>
                    <a:pt x="3901440" y="114300"/>
                  </a:cubicBezTo>
                  <a:lnTo>
                    <a:pt x="3792220" y="123190"/>
                  </a:lnTo>
                  <a:lnTo>
                    <a:pt x="3792220" y="13970"/>
                  </a:lnTo>
                  <a:cubicBezTo>
                    <a:pt x="3792220" y="6350"/>
                    <a:pt x="3785870" y="0"/>
                    <a:pt x="3778250" y="0"/>
                  </a:cubicBezTo>
                  <a:lnTo>
                    <a:pt x="13970" y="0"/>
                  </a:lnTo>
                  <a:cubicBezTo>
                    <a:pt x="6350" y="0"/>
                    <a:pt x="0" y="6350"/>
                    <a:pt x="0" y="13970"/>
                  </a:cubicBezTo>
                  <a:lnTo>
                    <a:pt x="0" y="4411980"/>
                  </a:lnTo>
                  <a:cubicBezTo>
                    <a:pt x="0" y="4419600"/>
                    <a:pt x="6350" y="4425950"/>
                    <a:pt x="13970" y="4425950"/>
                  </a:cubicBezTo>
                  <a:lnTo>
                    <a:pt x="480060" y="4425950"/>
                  </a:lnTo>
                  <a:lnTo>
                    <a:pt x="515620" y="4834890"/>
                  </a:lnTo>
                  <a:cubicBezTo>
                    <a:pt x="515620" y="4842510"/>
                    <a:pt x="523240" y="4847590"/>
                    <a:pt x="530860" y="4847590"/>
                  </a:cubicBezTo>
                  <a:lnTo>
                    <a:pt x="4282440" y="4525010"/>
                  </a:lnTo>
                  <a:cubicBezTo>
                    <a:pt x="4290060" y="4525010"/>
                    <a:pt x="4295140" y="4517390"/>
                    <a:pt x="4295140" y="4511040"/>
                  </a:cubicBezTo>
                  <a:lnTo>
                    <a:pt x="3916680" y="127000"/>
                  </a:lnTo>
                  <a:close/>
                  <a:moveTo>
                    <a:pt x="3581400" y="349250"/>
                  </a:moveTo>
                  <a:lnTo>
                    <a:pt x="3581400" y="3465830"/>
                  </a:lnTo>
                  <a:cubicBezTo>
                    <a:pt x="3581400" y="3473450"/>
                    <a:pt x="3575050" y="3479800"/>
                    <a:pt x="3567430" y="3479800"/>
                  </a:cubicBezTo>
                  <a:lnTo>
                    <a:pt x="571500" y="3479800"/>
                  </a:lnTo>
                  <a:lnTo>
                    <a:pt x="327660" y="642620"/>
                  </a:lnTo>
                  <a:cubicBezTo>
                    <a:pt x="327660" y="635000"/>
                    <a:pt x="332740" y="628650"/>
                    <a:pt x="340360" y="627380"/>
                  </a:cubicBezTo>
                  <a:lnTo>
                    <a:pt x="3581400" y="349250"/>
                  </a:lnTo>
                  <a:close/>
                  <a:moveTo>
                    <a:pt x="186690" y="205740"/>
                  </a:moveTo>
                  <a:lnTo>
                    <a:pt x="2835910" y="205740"/>
                  </a:lnTo>
                  <a:lnTo>
                    <a:pt x="172720" y="434340"/>
                  </a:lnTo>
                  <a:lnTo>
                    <a:pt x="172720" y="219710"/>
                  </a:lnTo>
                  <a:cubicBezTo>
                    <a:pt x="172720" y="212090"/>
                    <a:pt x="179070" y="205740"/>
                    <a:pt x="186690" y="205740"/>
                  </a:cubicBezTo>
                  <a:close/>
                  <a:moveTo>
                    <a:pt x="186690" y="3479800"/>
                  </a:moveTo>
                  <a:cubicBezTo>
                    <a:pt x="179070" y="3479800"/>
                    <a:pt x="172720" y="3473450"/>
                    <a:pt x="172720" y="3465830"/>
                  </a:cubicBezTo>
                  <a:lnTo>
                    <a:pt x="172720" y="854710"/>
                  </a:lnTo>
                  <a:lnTo>
                    <a:pt x="398780" y="3479800"/>
                  </a:lnTo>
                  <a:lnTo>
                    <a:pt x="186690" y="3479800"/>
                  </a:lnTo>
                  <a:close/>
                  <a:moveTo>
                    <a:pt x="3990340" y="3597910"/>
                  </a:moveTo>
                  <a:lnTo>
                    <a:pt x="3792220" y="3614419"/>
                  </a:lnTo>
                  <a:lnTo>
                    <a:pt x="3792220" y="1137919"/>
                  </a:lnTo>
                  <a:lnTo>
                    <a:pt x="4003040" y="3583940"/>
                  </a:lnTo>
                  <a:cubicBezTo>
                    <a:pt x="4003040" y="3591560"/>
                    <a:pt x="3997960" y="3597910"/>
                    <a:pt x="3990340" y="3597910"/>
                  </a:cubicBezTo>
                  <a:close/>
                </a:path>
              </a:pathLst>
            </a:custGeom>
            <a:solidFill>
              <a:srgbClr val="A5C3ED"/>
            </a:solidFill>
          </p:spPr>
        </p:sp>
        <p:sp>
          <p:nvSpPr>
            <p:cNvPr id="18" name="Freeform 18"/>
            <p:cNvSpPr/>
            <p:nvPr/>
          </p:nvSpPr>
          <p:spPr>
            <a:xfrm>
              <a:off x="172720" y="378460"/>
              <a:ext cx="3409950" cy="3274060"/>
            </a:xfrm>
            <a:custGeom>
              <a:avLst/>
              <a:gdLst/>
              <a:ahLst/>
              <a:cxnLst/>
              <a:rect l="l" t="t" r="r" b="b"/>
              <a:pathLst>
                <a:path w="3409950" h="3274060">
                  <a:moveTo>
                    <a:pt x="3395980" y="0"/>
                  </a:moveTo>
                  <a:lnTo>
                    <a:pt x="13970" y="0"/>
                  </a:lnTo>
                  <a:cubicBezTo>
                    <a:pt x="6350" y="0"/>
                    <a:pt x="0" y="6350"/>
                    <a:pt x="0" y="13970"/>
                  </a:cubicBezTo>
                  <a:lnTo>
                    <a:pt x="0" y="3260090"/>
                  </a:lnTo>
                  <a:cubicBezTo>
                    <a:pt x="0" y="3267710"/>
                    <a:pt x="6350" y="3274060"/>
                    <a:pt x="13970" y="3274060"/>
                  </a:cubicBezTo>
                  <a:lnTo>
                    <a:pt x="3395980" y="3274060"/>
                  </a:lnTo>
                  <a:cubicBezTo>
                    <a:pt x="3403600" y="3274060"/>
                    <a:pt x="3409950" y="3267710"/>
                    <a:pt x="3409950" y="3260090"/>
                  </a:cubicBezTo>
                  <a:lnTo>
                    <a:pt x="3409950" y="13970"/>
                  </a:lnTo>
                  <a:cubicBezTo>
                    <a:pt x="3408680" y="6350"/>
                    <a:pt x="3402330" y="0"/>
                    <a:pt x="3395980" y="0"/>
                  </a:cubicBezTo>
                  <a:close/>
                </a:path>
              </a:pathLst>
            </a:custGeom>
            <a:blipFill>
              <a:blip r:embed="rId11"/>
              <a:stretch>
                <a:fillRect t="-2075" b="-2075"/>
              </a:stretch>
            </a:blipFill>
          </p:spPr>
        </p:sp>
        <p:sp>
          <p:nvSpPr>
            <p:cNvPr id="19" name="Freeform 19"/>
            <p:cNvSpPr/>
            <p:nvPr/>
          </p:nvSpPr>
          <p:spPr>
            <a:xfrm>
              <a:off x="1270" y="177800"/>
              <a:ext cx="4305300" cy="4842510"/>
            </a:xfrm>
            <a:custGeom>
              <a:avLst/>
              <a:gdLst/>
              <a:ahLst/>
              <a:cxnLst/>
              <a:rect l="l" t="t" r="r" b="b"/>
              <a:pathLst>
                <a:path w="4305300" h="4842510">
                  <a:moveTo>
                    <a:pt x="3810000" y="1483360"/>
                  </a:moveTo>
                  <a:lnTo>
                    <a:pt x="3991610" y="3581400"/>
                  </a:lnTo>
                  <a:cubicBezTo>
                    <a:pt x="3991610" y="3586480"/>
                    <a:pt x="3990340" y="3590290"/>
                    <a:pt x="3986530" y="3594100"/>
                  </a:cubicBezTo>
                  <a:lnTo>
                    <a:pt x="3990340" y="3594100"/>
                  </a:lnTo>
                  <a:cubicBezTo>
                    <a:pt x="3996690" y="3594100"/>
                    <a:pt x="4001770" y="3587750"/>
                    <a:pt x="4001770" y="3581400"/>
                  </a:cubicBezTo>
                  <a:lnTo>
                    <a:pt x="3810000" y="1380490"/>
                  </a:lnTo>
                  <a:lnTo>
                    <a:pt x="3810000" y="1483360"/>
                  </a:lnTo>
                  <a:close/>
                  <a:moveTo>
                    <a:pt x="3581400" y="209550"/>
                  </a:moveTo>
                  <a:cubicBezTo>
                    <a:pt x="3581400" y="209550"/>
                    <a:pt x="3578860" y="201930"/>
                    <a:pt x="3568700" y="200660"/>
                  </a:cubicBezTo>
                  <a:lnTo>
                    <a:pt x="173990" y="200660"/>
                  </a:lnTo>
                  <a:cubicBezTo>
                    <a:pt x="167640" y="200660"/>
                    <a:pt x="160020" y="203200"/>
                    <a:pt x="160020" y="210820"/>
                  </a:cubicBezTo>
                  <a:lnTo>
                    <a:pt x="162560" y="217170"/>
                  </a:lnTo>
                  <a:cubicBezTo>
                    <a:pt x="165100" y="213360"/>
                    <a:pt x="170180" y="212090"/>
                    <a:pt x="173990" y="212090"/>
                  </a:cubicBezTo>
                  <a:lnTo>
                    <a:pt x="3571240" y="212090"/>
                  </a:lnTo>
                  <a:lnTo>
                    <a:pt x="3571240" y="3463290"/>
                  </a:lnTo>
                  <a:cubicBezTo>
                    <a:pt x="3571240" y="3468370"/>
                    <a:pt x="3568700" y="3472180"/>
                    <a:pt x="3566160" y="3474720"/>
                  </a:cubicBezTo>
                  <a:lnTo>
                    <a:pt x="3569970" y="3474720"/>
                  </a:lnTo>
                  <a:cubicBezTo>
                    <a:pt x="3576320" y="3474720"/>
                    <a:pt x="3581400" y="3469640"/>
                    <a:pt x="3581400" y="3463290"/>
                  </a:cubicBezTo>
                  <a:lnTo>
                    <a:pt x="3581400" y="209550"/>
                  </a:lnTo>
                  <a:close/>
                  <a:moveTo>
                    <a:pt x="4296410" y="4518660"/>
                  </a:moveTo>
                  <a:lnTo>
                    <a:pt x="543560" y="4841240"/>
                  </a:lnTo>
                  <a:lnTo>
                    <a:pt x="529590" y="4842510"/>
                  </a:lnTo>
                  <a:lnTo>
                    <a:pt x="528320" y="4842510"/>
                  </a:lnTo>
                  <a:cubicBezTo>
                    <a:pt x="520700" y="4842510"/>
                    <a:pt x="514350" y="4837430"/>
                    <a:pt x="513080" y="4829810"/>
                  </a:cubicBezTo>
                  <a:lnTo>
                    <a:pt x="511810" y="4815840"/>
                  </a:lnTo>
                  <a:cubicBezTo>
                    <a:pt x="511810" y="4817110"/>
                    <a:pt x="513080" y="4819650"/>
                    <a:pt x="513080" y="4820920"/>
                  </a:cubicBezTo>
                  <a:lnTo>
                    <a:pt x="478790" y="4422140"/>
                  </a:lnTo>
                  <a:lnTo>
                    <a:pt x="13970" y="4422140"/>
                  </a:lnTo>
                  <a:cubicBezTo>
                    <a:pt x="6350" y="4422140"/>
                    <a:pt x="0" y="4415790"/>
                    <a:pt x="0" y="4408170"/>
                  </a:cubicBezTo>
                  <a:lnTo>
                    <a:pt x="0" y="8890"/>
                  </a:lnTo>
                  <a:cubicBezTo>
                    <a:pt x="0" y="5080"/>
                    <a:pt x="1270" y="2540"/>
                    <a:pt x="3810" y="0"/>
                  </a:cubicBezTo>
                  <a:lnTo>
                    <a:pt x="13970" y="8890"/>
                  </a:lnTo>
                  <a:lnTo>
                    <a:pt x="13970" y="4408170"/>
                  </a:lnTo>
                  <a:lnTo>
                    <a:pt x="3790950" y="4408170"/>
                  </a:lnTo>
                  <a:lnTo>
                    <a:pt x="3804920" y="4418330"/>
                  </a:lnTo>
                  <a:cubicBezTo>
                    <a:pt x="3802380" y="4420870"/>
                    <a:pt x="3799840" y="4422140"/>
                    <a:pt x="3796030" y="4422140"/>
                  </a:cubicBezTo>
                  <a:lnTo>
                    <a:pt x="491490" y="4422140"/>
                  </a:lnTo>
                  <a:lnTo>
                    <a:pt x="527050" y="4828540"/>
                  </a:lnTo>
                  <a:lnTo>
                    <a:pt x="4290060" y="4505960"/>
                  </a:lnTo>
                  <a:lnTo>
                    <a:pt x="4305300" y="4514850"/>
                  </a:lnTo>
                  <a:cubicBezTo>
                    <a:pt x="4302760" y="4517390"/>
                    <a:pt x="4300220" y="4518660"/>
                    <a:pt x="4296410" y="4518660"/>
                  </a:cubicBezTo>
                  <a:close/>
                </a:path>
              </a:pathLst>
            </a:custGeom>
            <a:solidFill>
              <a:srgbClr val="3C3333"/>
            </a:solidFill>
          </p:spPr>
        </p:sp>
        <p:sp>
          <p:nvSpPr>
            <p:cNvPr id="20" name="Freeform 20"/>
            <p:cNvSpPr/>
            <p:nvPr/>
          </p:nvSpPr>
          <p:spPr>
            <a:xfrm>
              <a:off x="5080" y="172720"/>
              <a:ext cx="4305300" cy="4519930"/>
            </a:xfrm>
            <a:custGeom>
              <a:avLst/>
              <a:gdLst/>
              <a:ahLst/>
              <a:cxnLst/>
              <a:rect l="l" t="t" r="r" b="b"/>
              <a:pathLst>
                <a:path w="4305300" h="4519930">
                  <a:moveTo>
                    <a:pt x="3573780" y="3478530"/>
                  </a:moveTo>
                  <a:cubicBezTo>
                    <a:pt x="3571240" y="3481070"/>
                    <a:pt x="3567430" y="3483610"/>
                    <a:pt x="3563620" y="3483610"/>
                  </a:cubicBezTo>
                  <a:lnTo>
                    <a:pt x="170180" y="3483610"/>
                  </a:lnTo>
                  <a:cubicBezTo>
                    <a:pt x="163830" y="3483610"/>
                    <a:pt x="160020" y="3479800"/>
                    <a:pt x="157480" y="3474720"/>
                  </a:cubicBezTo>
                  <a:cubicBezTo>
                    <a:pt x="154940" y="3472180"/>
                    <a:pt x="153670" y="3469640"/>
                    <a:pt x="153670" y="3465830"/>
                  </a:cubicBezTo>
                  <a:lnTo>
                    <a:pt x="153670" y="219710"/>
                  </a:lnTo>
                  <a:cubicBezTo>
                    <a:pt x="153670" y="215900"/>
                    <a:pt x="156210" y="212090"/>
                    <a:pt x="158750" y="209550"/>
                  </a:cubicBezTo>
                  <a:lnTo>
                    <a:pt x="167640" y="217170"/>
                  </a:lnTo>
                  <a:lnTo>
                    <a:pt x="167640" y="3465830"/>
                  </a:lnTo>
                  <a:cubicBezTo>
                    <a:pt x="167640" y="3467100"/>
                    <a:pt x="167640" y="3468370"/>
                    <a:pt x="168910" y="3469640"/>
                  </a:cubicBezTo>
                  <a:lnTo>
                    <a:pt x="3563620" y="3469640"/>
                  </a:lnTo>
                  <a:cubicBezTo>
                    <a:pt x="3564890" y="3469640"/>
                    <a:pt x="3566160" y="3468370"/>
                    <a:pt x="3567430" y="3468370"/>
                  </a:cubicBezTo>
                  <a:lnTo>
                    <a:pt x="3573780" y="3478530"/>
                  </a:lnTo>
                  <a:close/>
                  <a:moveTo>
                    <a:pt x="4305300" y="4508500"/>
                  </a:moveTo>
                  <a:cubicBezTo>
                    <a:pt x="4305300" y="4512310"/>
                    <a:pt x="4304030" y="4516120"/>
                    <a:pt x="4298950" y="4519930"/>
                  </a:cubicBezTo>
                  <a:lnTo>
                    <a:pt x="4283710" y="4511040"/>
                  </a:lnTo>
                  <a:lnTo>
                    <a:pt x="3907790" y="132080"/>
                  </a:lnTo>
                  <a:lnTo>
                    <a:pt x="3906520" y="124460"/>
                  </a:lnTo>
                  <a:cubicBezTo>
                    <a:pt x="3906520" y="124460"/>
                    <a:pt x="3906520" y="114300"/>
                    <a:pt x="3893820" y="114300"/>
                  </a:cubicBezTo>
                  <a:lnTo>
                    <a:pt x="3806190" y="121920"/>
                  </a:lnTo>
                  <a:lnTo>
                    <a:pt x="3806190" y="3604260"/>
                  </a:lnTo>
                  <a:lnTo>
                    <a:pt x="3982720" y="3589020"/>
                  </a:lnTo>
                  <a:cubicBezTo>
                    <a:pt x="3983990" y="3589020"/>
                    <a:pt x="3985260" y="3587750"/>
                    <a:pt x="3986530" y="3587750"/>
                  </a:cubicBezTo>
                  <a:lnTo>
                    <a:pt x="3992880" y="3595370"/>
                  </a:lnTo>
                  <a:cubicBezTo>
                    <a:pt x="3990340" y="3599180"/>
                    <a:pt x="3986530" y="3601720"/>
                    <a:pt x="3982720" y="3601720"/>
                  </a:cubicBezTo>
                  <a:lnTo>
                    <a:pt x="3806190" y="3616960"/>
                  </a:lnTo>
                  <a:lnTo>
                    <a:pt x="3806190" y="4413250"/>
                  </a:lnTo>
                  <a:cubicBezTo>
                    <a:pt x="3806190" y="4417060"/>
                    <a:pt x="3803650" y="4420871"/>
                    <a:pt x="3801110" y="4423410"/>
                  </a:cubicBezTo>
                  <a:lnTo>
                    <a:pt x="3785870" y="4413250"/>
                  </a:lnTo>
                  <a:lnTo>
                    <a:pt x="3785870" y="13970"/>
                  </a:lnTo>
                  <a:lnTo>
                    <a:pt x="8890" y="13970"/>
                  </a:lnTo>
                  <a:lnTo>
                    <a:pt x="0" y="5080"/>
                  </a:lnTo>
                  <a:cubicBezTo>
                    <a:pt x="2540" y="2540"/>
                    <a:pt x="6350" y="0"/>
                    <a:pt x="10160" y="0"/>
                  </a:cubicBezTo>
                  <a:lnTo>
                    <a:pt x="3792220" y="0"/>
                  </a:lnTo>
                  <a:cubicBezTo>
                    <a:pt x="3799840" y="0"/>
                    <a:pt x="3806190" y="6350"/>
                    <a:pt x="3806190" y="13970"/>
                  </a:cubicBezTo>
                  <a:lnTo>
                    <a:pt x="3806190" y="101600"/>
                  </a:lnTo>
                  <a:lnTo>
                    <a:pt x="3900170" y="92710"/>
                  </a:lnTo>
                  <a:cubicBezTo>
                    <a:pt x="3900170" y="92710"/>
                    <a:pt x="3923030" y="92710"/>
                    <a:pt x="3926840" y="109220"/>
                  </a:cubicBezTo>
                  <a:lnTo>
                    <a:pt x="3931920" y="171450"/>
                  </a:lnTo>
                  <a:lnTo>
                    <a:pt x="4305300" y="4508500"/>
                  </a:lnTo>
                  <a:close/>
                  <a:moveTo>
                    <a:pt x="3797300" y="15240"/>
                  </a:moveTo>
                  <a:cubicBezTo>
                    <a:pt x="3799840" y="17780"/>
                    <a:pt x="3802380" y="19050"/>
                    <a:pt x="3803650" y="21590"/>
                  </a:cubicBezTo>
                  <a:cubicBezTo>
                    <a:pt x="3802380" y="17780"/>
                    <a:pt x="3799840" y="16510"/>
                    <a:pt x="3797300" y="15240"/>
                  </a:cubicBezTo>
                  <a:close/>
                </a:path>
              </a:pathLst>
            </a:custGeom>
            <a:solidFill>
              <a:srgbClr val="FFFFFF"/>
            </a:solidFill>
          </p:spPr>
        </p:sp>
        <p:sp>
          <p:nvSpPr>
            <p:cNvPr id="21" name="Freeform 21"/>
            <p:cNvSpPr/>
            <p:nvPr/>
          </p:nvSpPr>
          <p:spPr>
            <a:xfrm>
              <a:off x="3409951" y="0"/>
              <a:ext cx="274319" cy="1045210"/>
            </a:xfrm>
            <a:custGeom>
              <a:avLst/>
              <a:gdLst/>
              <a:ahLst/>
              <a:cxnLst/>
              <a:rect l="l" t="t" r="r" b="b"/>
              <a:pathLst>
                <a:path w="274319" h="1045210">
                  <a:moveTo>
                    <a:pt x="265429" y="966470"/>
                  </a:moveTo>
                  <a:cubicBezTo>
                    <a:pt x="270509" y="953770"/>
                    <a:pt x="273049" y="941070"/>
                    <a:pt x="274319" y="927100"/>
                  </a:cubicBezTo>
                  <a:lnTo>
                    <a:pt x="274319" y="762000"/>
                  </a:lnTo>
                  <a:lnTo>
                    <a:pt x="273049" y="762000"/>
                  </a:lnTo>
                  <a:lnTo>
                    <a:pt x="273049" y="369570"/>
                  </a:lnTo>
                  <a:cubicBezTo>
                    <a:pt x="269239" y="328930"/>
                    <a:pt x="217169" y="298450"/>
                    <a:pt x="184149" y="298450"/>
                  </a:cubicBezTo>
                  <a:lnTo>
                    <a:pt x="152399" y="298450"/>
                  </a:lnTo>
                  <a:cubicBezTo>
                    <a:pt x="102869" y="298450"/>
                    <a:pt x="63499" y="337820"/>
                    <a:pt x="63499" y="387350"/>
                  </a:cubicBezTo>
                  <a:lnTo>
                    <a:pt x="63499" y="852170"/>
                  </a:lnTo>
                  <a:lnTo>
                    <a:pt x="97789" y="852170"/>
                  </a:lnTo>
                  <a:lnTo>
                    <a:pt x="97789" y="387350"/>
                  </a:lnTo>
                  <a:cubicBezTo>
                    <a:pt x="97789" y="356870"/>
                    <a:pt x="121919" y="332740"/>
                    <a:pt x="152399" y="332740"/>
                  </a:cubicBezTo>
                  <a:lnTo>
                    <a:pt x="184149" y="332740"/>
                  </a:lnTo>
                  <a:cubicBezTo>
                    <a:pt x="210819" y="332740"/>
                    <a:pt x="237489" y="360680"/>
                    <a:pt x="238759" y="378460"/>
                  </a:cubicBezTo>
                  <a:lnTo>
                    <a:pt x="238759" y="924560"/>
                  </a:lnTo>
                  <a:cubicBezTo>
                    <a:pt x="238759" y="988060"/>
                    <a:pt x="184149" y="1010920"/>
                    <a:pt x="151129" y="1010920"/>
                  </a:cubicBezTo>
                  <a:lnTo>
                    <a:pt x="151129" y="1012190"/>
                  </a:lnTo>
                  <a:lnTo>
                    <a:pt x="109219" y="1012190"/>
                  </a:lnTo>
                  <a:cubicBezTo>
                    <a:pt x="62229" y="1012190"/>
                    <a:pt x="35559" y="974090"/>
                    <a:pt x="35559" y="927100"/>
                  </a:cubicBezTo>
                  <a:lnTo>
                    <a:pt x="35559" y="118110"/>
                  </a:lnTo>
                  <a:cubicBezTo>
                    <a:pt x="35559" y="71120"/>
                    <a:pt x="73659" y="33020"/>
                    <a:pt x="120649" y="33020"/>
                  </a:cubicBezTo>
                  <a:lnTo>
                    <a:pt x="161290" y="33020"/>
                  </a:lnTo>
                  <a:cubicBezTo>
                    <a:pt x="208280" y="33020"/>
                    <a:pt x="233680" y="74930"/>
                    <a:pt x="233680" y="121920"/>
                  </a:cubicBezTo>
                  <a:lnTo>
                    <a:pt x="233680" y="172720"/>
                  </a:lnTo>
                  <a:lnTo>
                    <a:pt x="265430" y="172720"/>
                  </a:lnTo>
                  <a:lnTo>
                    <a:pt x="266700" y="121920"/>
                  </a:lnTo>
                  <a:cubicBezTo>
                    <a:pt x="266700" y="57150"/>
                    <a:pt x="226060" y="0"/>
                    <a:pt x="160020" y="0"/>
                  </a:cubicBezTo>
                  <a:lnTo>
                    <a:pt x="119380" y="0"/>
                  </a:lnTo>
                  <a:cubicBezTo>
                    <a:pt x="53340" y="0"/>
                    <a:pt x="0" y="53340"/>
                    <a:pt x="0" y="119380"/>
                  </a:cubicBezTo>
                  <a:lnTo>
                    <a:pt x="0" y="925830"/>
                  </a:lnTo>
                  <a:cubicBezTo>
                    <a:pt x="0" y="991870"/>
                    <a:pt x="41910" y="1045210"/>
                    <a:pt x="107950" y="1045210"/>
                  </a:cubicBezTo>
                  <a:lnTo>
                    <a:pt x="152400" y="1045210"/>
                  </a:lnTo>
                  <a:cubicBezTo>
                    <a:pt x="181610" y="1045210"/>
                    <a:pt x="208280" y="1035050"/>
                    <a:pt x="228600" y="1017270"/>
                  </a:cubicBezTo>
                  <a:cubicBezTo>
                    <a:pt x="242570" y="1005840"/>
                    <a:pt x="254000" y="991870"/>
                    <a:pt x="261620" y="974090"/>
                  </a:cubicBezTo>
                  <a:cubicBezTo>
                    <a:pt x="262890" y="972820"/>
                    <a:pt x="262890" y="970280"/>
                    <a:pt x="264160" y="969010"/>
                  </a:cubicBezTo>
                  <a:cubicBezTo>
                    <a:pt x="265430" y="969010"/>
                    <a:pt x="265430" y="967740"/>
                    <a:pt x="265430" y="966470"/>
                  </a:cubicBezTo>
                  <a:close/>
                </a:path>
              </a:pathLst>
            </a:custGeom>
            <a:solidFill>
              <a:srgbClr val="A99D9D"/>
            </a:solidFill>
          </p:spPr>
        </p:sp>
        <p:sp>
          <p:nvSpPr>
            <p:cNvPr id="22" name="Freeform 22"/>
            <p:cNvSpPr/>
            <p:nvPr/>
          </p:nvSpPr>
          <p:spPr>
            <a:xfrm>
              <a:off x="3415028" y="15240"/>
              <a:ext cx="266700" cy="1032510"/>
            </a:xfrm>
            <a:custGeom>
              <a:avLst/>
              <a:gdLst/>
              <a:ahLst/>
              <a:cxnLst/>
              <a:rect l="l" t="t" r="r" b="b"/>
              <a:pathLst>
                <a:path w="266700" h="1032510">
                  <a:moveTo>
                    <a:pt x="261622" y="749300"/>
                  </a:moveTo>
                  <a:lnTo>
                    <a:pt x="261622" y="723900"/>
                  </a:lnTo>
                  <a:cubicBezTo>
                    <a:pt x="259082" y="598170"/>
                    <a:pt x="257812" y="490220"/>
                    <a:pt x="256542" y="364490"/>
                  </a:cubicBezTo>
                  <a:lnTo>
                    <a:pt x="256542" y="358140"/>
                  </a:lnTo>
                  <a:lnTo>
                    <a:pt x="252732" y="359410"/>
                  </a:lnTo>
                  <a:lnTo>
                    <a:pt x="252732" y="364490"/>
                  </a:lnTo>
                  <a:lnTo>
                    <a:pt x="250192" y="521970"/>
                  </a:lnTo>
                  <a:lnTo>
                    <a:pt x="246382" y="695960"/>
                  </a:lnTo>
                  <a:lnTo>
                    <a:pt x="245112" y="745490"/>
                  </a:lnTo>
                  <a:lnTo>
                    <a:pt x="245112" y="750570"/>
                  </a:lnTo>
                  <a:lnTo>
                    <a:pt x="242572" y="872490"/>
                  </a:lnTo>
                  <a:cubicBezTo>
                    <a:pt x="242572" y="887730"/>
                    <a:pt x="242572" y="901700"/>
                    <a:pt x="241302" y="916940"/>
                  </a:cubicBezTo>
                  <a:cubicBezTo>
                    <a:pt x="240032" y="927100"/>
                    <a:pt x="238762" y="935990"/>
                    <a:pt x="234952" y="944880"/>
                  </a:cubicBezTo>
                  <a:cubicBezTo>
                    <a:pt x="232412" y="949960"/>
                    <a:pt x="231142" y="955040"/>
                    <a:pt x="227332" y="960120"/>
                  </a:cubicBezTo>
                  <a:cubicBezTo>
                    <a:pt x="218442" y="972820"/>
                    <a:pt x="207012" y="982980"/>
                    <a:pt x="193042" y="989330"/>
                  </a:cubicBezTo>
                  <a:cubicBezTo>
                    <a:pt x="182882" y="994410"/>
                    <a:pt x="162562" y="1000760"/>
                    <a:pt x="148592" y="1003300"/>
                  </a:cubicBezTo>
                  <a:lnTo>
                    <a:pt x="104142" y="1003300"/>
                  </a:lnTo>
                  <a:lnTo>
                    <a:pt x="90172" y="1002030"/>
                  </a:lnTo>
                  <a:cubicBezTo>
                    <a:pt x="85092" y="1000760"/>
                    <a:pt x="81281" y="999490"/>
                    <a:pt x="76202" y="998220"/>
                  </a:cubicBezTo>
                  <a:cubicBezTo>
                    <a:pt x="58422" y="991870"/>
                    <a:pt x="53342" y="980440"/>
                    <a:pt x="41911" y="963930"/>
                  </a:cubicBezTo>
                  <a:cubicBezTo>
                    <a:pt x="36831" y="955040"/>
                    <a:pt x="31752" y="947420"/>
                    <a:pt x="29211" y="937260"/>
                  </a:cubicBezTo>
                  <a:lnTo>
                    <a:pt x="26671" y="929640"/>
                  </a:lnTo>
                  <a:cubicBezTo>
                    <a:pt x="26671" y="927100"/>
                    <a:pt x="26671" y="925830"/>
                    <a:pt x="25401" y="923290"/>
                  </a:cubicBezTo>
                  <a:lnTo>
                    <a:pt x="24131" y="916940"/>
                  </a:lnTo>
                  <a:lnTo>
                    <a:pt x="24131" y="909320"/>
                  </a:lnTo>
                  <a:lnTo>
                    <a:pt x="22861" y="855980"/>
                  </a:lnTo>
                  <a:lnTo>
                    <a:pt x="21591" y="749300"/>
                  </a:lnTo>
                  <a:lnTo>
                    <a:pt x="17781" y="537210"/>
                  </a:lnTo>
                  <a:cubicBezTo>
                    <a:pt x="16511" y="466090"/>
                    <a:pt x="15241" y="394970"/>
                    <a:pt x="15241" y="325120"/>
                  </a:cubicBezTo>
                  <a:cubicBezTo>
                    <a:pt x="13971" y="254000"/>
                    <a:pt x="13971" y="182880"/>
                    <a:pt x="13971" y="111760"/>
                  </a:cubicBezTo>
                  <a:cubicBezTo>
                    <a:pt x="13971" y="104140"/>
                    <a:pt x="15241" y="91440"/>
                    <a:pt x="16511" y="81280"/>
                  </a:cubicBezTo>
                  <a:lnTo>
                    <a:pt x="21591" y="66040"/>
                  </a:lnTo>
                  <a:cubicBezTo>
                    <a:pt x="22861" y="60960"/>
                    <a:pt x="26671" y="55880"/>
                    <a:pt x="29211" y="52070"/>
                  </a:cubicBezTo>
                  <a:cubicBezTo>
                    <a:pt x="40641" y="33020"/>
                    <a:pt x="57151" y="17780"/>
                    <a:pt x="76201" y="8890"/>
                  </a:cubicBezTo>
                  <a:cubicBezTo>
                    <a:pt x="86361" y="5080"/>
                    <a:pt x="100331" y="1270"/>
                    <a:pt x="107951" y="1270"/>
                  </a:cubicBezTo>
                  <a:lnTo>
                    <a:pt x="114301" y="0"/>
                  </a:lnTo>
                  <a:lnTo>
                    <a:pt x="156211" y="0"/>
                  </a:lnTo>
                  <a:lnTo>
                    <a:pt x="109221" y="0"/>
                  </a:lnTo>
                  <a:cubicBezTo>
                    <a:pt x="95251" y="1270"/>
                    <a:pt x="81281" y="5080"/>
                    <a:pt x="68581" y="11430"/>
                  </a:cubicBezTo>
                  <a:cubicBezTo>
                    <a:pt x="43181" y="24130"/>
                    <a:pt x="22861" y="49530"/>
                    <a:pt x="15241" y="77470"/>
                  </a:cubicBezTo>
                  <a:cubicBezTo>
                    <a:pt x="11431" y="91440"/>
                    <a:pt x="11431" y="106680"/>
                    <a:pt x="10161" y="123190"/>
                  </a:cubicBezTo>
                  <a:lnTo>
                    <a:pt x="8891" y="171450"/>
                  </a:lnTo>
                  <a:lnTo>
                    <a:pt x="6350" y="365760"/>
                  </a:lnTo>
                  <a:cubicBezTo>
                    <a:pt x="5080" y="495300"/>
                    <a:pt x="1270" y="624840"/>
                    <a:pt x="1270" y="755650"/>
                  </a:cubicBezTo>
                  <a:lnTo>
                    <a:pt x="0" y="853440"/>
                  </a:lnTo>
                  <a:lnTo>
                    <a:pt x="0" y="901700"/>
                  </a:lnTo>
                  <a:cubicBezTo>
                    <a:pt x="0" y="918210"/>
                    <a:pt x="0" y="934720"/>
                    <a:pt x="6350" y="949960"/>
                  </a:cubicBezTo>
                  <a:cubicBezTo>
                    <a:pt x="16510" y="980440"/>
                    <a:pt x="27941" y="1007110"/>
                    <a:pt x="57150" y="1021080"/>
                  </a:cubicBezTo>
                  <a:cubicBezTo>
                    <a:pt x="71120" y="1027430"/>
                    <a:pt x="87630" y="1031240"/>
                    <a:pt x="104141" y="1032510"/>
                  </a:cubicBezTo>
                  <a:lnTo>
                    <a:pt x="151131" y="1032510"/>
                  </a:lnTo>
                  <a:cubicBezTo>
                    <a:pt x="182881" y="1031240"/>
                    <a:pt x="213361" y="1017270"/>
                    <a:pt x="234951" y="995680"/>
                  </a:cubicBezTo>
                  <a:cubicBezTo>
                    <a:pt x="246381" y="985520"/>
                    <a:pt x="254001" y="971550"/>
                    <a:pt x="259081" y="957580"/>
                  </a:cubicBezTo>
                  <a:cubicBezTo>
                    <a:pt x="264161" y="943610"/>
                    <a:pt x="266701" y="929640"/>
                    <a:pt x="266701" y="913130"/>
                  </a:cubicBezTo>
                  <a:lnTo>
                    <a:pt x="261621" y="749300"/>
                  </a:lnTo>
                  <a:close/>
                </a:path>
              </a:pathLst>
            </a:custGeom>
            <a:solidFill>
              <a:srgbClr val="E2DADA"/>
            </a:solidFill>
          </p:spPr>
        </p:sp>
      </p:grpSp>
      <p:sp>
        <p:nvSpPr>
          <p:cNvPr id="23" name="TextBox 23"/>
          <p:cNvSpPr txBox="1"/>
          <p:nvPr/>
        </p:nvSpPr>
        <p:spPr>
          <a:xfrm>
            <a:off x="2573751" y="1838448"/>
            <a:ext cx="5959140" cy="362357"/>
          </a:xfrm>
          <a:prstGeom prst="rect">
            <a:avLst/>
          </a:prstGeom>
        </p:spPr>
        <p:txBody>
          <a:bodyPr lIns="0" tIns="0" rIns="0" bIns="0" rtlCol="0" anchor="t">
            <a:spAutoFit/>
          </a:bodyPr>
          <a:lstStyle/>
          <a:p>
            <a:pPr algn="l">
              <a:lnSpc>
                <a:spcPts val="2557"/>
              </a:lnSpc>
            </a:pPr>
            <a:r>
              <a:rPr lang="en-US" sz="3197" b="1">
                <a:solidFill>
                  <a:srgbClr val="FFFFFF"/>
                </a:solidFill>
                <a:latin typeface="Montserrat Heavy"/>
                <a:ea typeface="Montserrat Heavy"/>
                <a:cs typeface="Montserrat Heavy"/>
                <a:sym typeface="Montserrat Heavy"/>
              </a:rPr>
              <a:t>ĐẶT VẤN ĐỀ (2-3 TRANG)</a:t>
            </a:r>
          </a:p>
        </p:txBody>
      </p:sp>
      <p:sp>
        <p:nvSpPr>
          <p:cNvPr id="24" name="TextBox 24"/>
          <p:cNvSpPr txBox="1"/>
          <p:nvPr/>
        </p:nvSpPr>
        <p:spPr>
          <a:xfrm>
            <a:off x="1815109" y="1663044"/>
            <a:ext cx="159345" cy="537845"/>
          </a:xfrm>
          <a:prstGeom prst="rect">
            <a:avLst/>
          </a:prstGeom>
        </p:spPr>
        <p:txBody>
          <a:bodyPr lIns="0" tIns="0" rIns="0" bIns="0" rtlCol="0" anchor="t">
            <a:spAutoFit/>
          </a:bodyPr>
          <a:lstStyle/>
          <a:p>
            <a:pPr algn="ctr">
              <a:lnSpc>
                <a:spcPts val="4480"/>
              </a:lnSpc>
              <a:spcBef>
                <a:spcPct val="0"/>
              </a:spcBef>
            </a:pPr>
            <a:r>
              <a:rPr lang="en-US" sz="3200" b="1">
                <a:solidFill>
                  <a:srgbClr val="FFFFFF"/>
                </a:solidFill>
                <a:latin typeface="Montserrat Bold"/>
                <a:ea typeface="Montserrat Bold"/>
                <a:cs typeface="Montserrat Bold"/>
                <a:sym typeface="Montserrat Bold"/>
              </a:rPr>
              <a:t>1</a:t>
            </a:r>
          </a:p>
        </p:txBody>
      </p:sp>
      <p:sp>
        <p:nvSpPr>
          <p:cNvPr id="25" name="Freeform 25"/>
          <p:cNvSpPr/>
          <p:nvPr/>
        </p:nvSpPr>
        <p:spPr>
          <a:xfrm>
            <a:off x="16339747" y="651470"/>
            <a:ext cx="1256621" cy="706849"/>
          </a:xfrm>
          <a:custGeom>
            <a:avLst/>
            <a:gdLst/>
            <a:ahLst/>
            <a:cxnLst/>
            <a:rect l="l" t="t" r="r" b="b"/>
            <a:pathLst>
              <a:path w="1256621" h="706849">
                <a:moveTo>
                  <a:pt x="0" y="0"/>
                </a:moveTo>
                <a:lnTo>
                  <a:pt x="1256621" y="0"/>
                </a:lnTo>
                <a:lnTo>
                  <a:pt x="1256621" y="706850"/>
                </a:lnTo>
                <a:lnTo>
                  <a:pt x="0" y="706850"/>
                </a:lnTo>
                <a:lnTo>
                  <a:pt x="0" y="0"/>
                </a:lnTo>
                <a:close/>
              </a:path>
            </a:pathLst>
          </a:custGeom>
          <a:blipFill>
            <a:blip r:embed="rId12"/>
            <a:stretch>
              <a:fillRect/>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569E"/>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31000"/>
            </a:blip>
            <a:stretch>
              <a:fillRect l="-823" t="-20395" r="-823"/>
            </a:stretch>
          </a:blipFill>
        </p:spPr>
      </p:sp>
      <p:grpSp>
        <p:nvGrpSpPr>
          <p:cNvPr id="3" name="Group 3"/>
          <p:cNvGrpSpPr/>
          <p:nvPr/>
        </p:nvGrpSpPr>
        <p:grpSpPr>
          <a:xfrm>
            <a:off x="11436981" y="1242983"/>
            <a:ext cx="9394376" cy="10465918"/>
            <a:chOff x="0" y="0"/>
            <a:chExt cx="12525834" cy="13954557"/>
          </a:xfrm>
        </p:grpSpPr>
        <p:sp>
          <p:nvSpPr>
            <p:cNvPr id="4" name="Freeform 4"/>
            <p:cNvSpPr/>
            <p:nvPr/>
          </p:nvSpPr>
          <p:spPr>
            <a:xfrm>
              <a:off x="0" y="0"/>
              <a:ext cx="12525834" cy="13954558"/>
            </a:xfrm>
            <a:custGeom>
              <a:avLst/>
              <a:gdLst/>
              <a:ahLst/>
              <a:cxnLst/>
              <a:rect l="l" t="t" r="r" b="b"/>
              <a:pathLst>
                <a:path w="12525834" h="13954558">
                  <a:moveTo>
                    <a:pt x="0" y="0"/>
                  </a:moveTo>
                  <a:lnTo>
                    <a:pt x="12525834" y="0"/>
                  </a:lnTo>
                  <a:lnTo>
                    <a:pt x="12525834" y="13954558"/>
                  </a:lnTo>
                  <a:lnTo>
                    <a:pt x="0" y="13954558"/>
                  </a:lnTo>
                  <a:close/>
                </a:path>
              </a:pathLst>
            </a:custGeom>
            <a:solidFill>
              <a:srgbClr val="000000">
                <a:alpha val="0"/>
              </a:srgbClr>
            </a:solidFill>
          </p:spPr>
        </p:sp>
        <p:sp>
          <p:nvSpPr>
            <p:cNvPr id="5" name="TextBox 5"/>
            <p:cNvSpPr txBox="1"/>
            <p:nvPr/>
          </p:nvSpPr>
          <p:spPr>
            <a:xfrm>
              <a:off x="0" y="9525"/>
              <a:ext cx="12525834" cy="13945032"/>
            </a:xfrm>
            <a:prstGeom prst="rect">
              <a:avLst/>
            </a:prstGeom>
          </p:spPr>
          <p:txBody>
            <a:bodyPr lIns="0" tIns="0" rIns="0" bIns="0" rtlCol="0" anchor="t"/>
            <a:lstStyle/>
            <a:p>
              <a:pPr algn="ctr">
                <a:lnSpc>
                  <a:spcPts val="62640"/>
                </a:lnSpc>
              </a:pPr>
              <a:r>
                <a:rPr lang="en-US" sz="52200" b="1">
                  <a:solidFill>
                    <a:srgbClr val="FFFFFF"/>
                  </a:solidFill>
                  <a:latin typeface="Montserrat Bold"/>
                  <a:ea typeface="Montserrat Bold"/>
                  <a:cs typeface="Montserrat Bold"/>
                  <a:sym typeface="Montserrat Bold"/>
                </a:rPr>
                <a:t>2</a:t>
              </a:r>
            </a:p>
          </p:txBody>
        </p:sp>
      </p:grpSp>
      <p:sp>
        <p:nvSpPr>
          <p:cNvPr id="6" name="Freeform 6"/>
          <p:cNvSpPr/>
          <p:nvPr/>
        </p:nvSpPr>
        <p:spPr>
          <a:xfrm rot="5400000">
            <a:off x="8990215" y="810330"/>
            <a:ext cx="8541900" cy="8666340"/>
          </a:xfrm>
          <a:custGeom>
            <a:avLst/>
            <a:gdLst/>
            <a:ahLst/>
            <a:cxnLst/>
            <a:rect l="l" t="t" r="r" b="b"/>
            <a:pathLst>
              <a:path w="8541900" h="8666340">
                <a:moveTo>
                  <a:pt x="0" y="0"/>
                </a:moveTo>
                <a:lnTo>
                  <a:pt x="8541901" y="0"/>
                </a:lnTo>
                <a:lnTo>
                  <a:pt x="8541901"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a:stretch>
          </a:blipFill>
        </p:spPr>
      </p:sp>
      <p:grpSp>
        <p:nvGrpSpPr>
          <p:cNvPr id="7" name="Group 7"/>
          <p:cNvGrpSpPr/>
          <p:nvPr/>
        </p:nvGrpSpPr>
        <p:grpSpPr>
          <a:xfrm>
            <a:off x="-263596" y="1242983"/>
            <a:ext cx="5354920" cy="8171468"/>
            <a:chOff x="0" y="0"/>
            <a:chExt cx="7139894" cy="10895290"/>
          </a:xfrm>
        </p:grpSpPr>
        <p:sp>
          <p:nvSpPr>
            <p:cNvPr id="8" name="Freeform 8"/>
            <p:cNvSpPr/>
            <p:nvPr/>
          </p:nvSpPr>
          <p:spPr>
            <a:xfrm>
              <a:off x="0" y="0"/>
              <a:ext cx="7139894" cy="10895290"/>
            </a:xfrm>
            <a:custGeom>
              <a:avLst/>
              <a:gdLst/>
              <a:ahLst/>
              <a:cxnLst/>
              <a:rect l="l" t="t" r="r" b="b"/>
              <a:pathLst>
                <a:path w="7139894" h="10895290">
                  <a:moveTo>
                    <a:pt x="0" y="0"/>
                  </a:moveTo>
                  <a:lnTo>
                    <a:pt x="7139894" y="0"/>
                  </a:lnTo>
                  <a:lnTo>
                    <a:pt x="7139894" y="10895290"/>
                  </a:lnTo>
                  <a:lnTo>
                    <a:pt x="0" y="10895290"/>
                  </a:lnTo>
                  <a:close/>
                </a:path>
              </a:pathLst>
            </a:custGeom>
            <a:solidFill>
              <a:srgbClr val="000000">
                <a:alpha val="0"/>
              </a:srgbClr>
            </a:solidFill>
          </p:spPr>
        </p:sp>
        <p:sp>
          <p:nvSpPr>
            <p:cNvPr id="9" name="TextBox 9"/>
            <p:cNvSpPr txBox="1"/>
            <p:nvPr/>
          </p:nvSpPr>
          <p:spPr>
            <a:xfrm>
              <a:off x="0" y="9525"/>
              <a:ext cx="7139894" cy="10885765"/>
            </a:xfrm>
            <a:prstGeom prst="rect">
              <a:avLst/>
            </a:prstGeom>
          </p:spPr>
          <p:txBody>
            <a:bodyPr lIns="0" tIns="0" rIns="0" bIns="0" rtlCol="0" anchor="t"/>
            <a:lstStyle/>
            <a:p>
              <a:pPr algn="ctr">
                <a:lnSpc>
                  <a:spcPts val="62640"/>
                </a:lnSpc>
              </a:pPr>
              <a:r>
                <a:rPr lang="en-US" sz="52200" b="1">
                  <a:solidFill>
                    <a:srgbClr val="FFFFFF"/>
                  </a:solidFill>
                  <a:latin typeface="Montserrat Bold"/>
                  <a:ea typeface="Montserrat Bold"/>
                  <a:cs typeface="Montserrat Bold"/>
                  <a:sym typeface="Montserrat Bold"/>
                </a:rPr>
                <a:t>0</a:t>
              </a:r>
            </a:p>
          </p:txBody>
        </p:sp>
      </p:grpSp>
      <p:sp>
        <p:nvSpPr>
          <p:cNvPr id="10" name="Freeform 10"/>
          <p:cNvSpPr/>
          <p:nvPr/>
        </p:nvSpPr>
        <p:spPr>
          <a:xfrm rot="5400000">
            <a:off x="2832861" y="810330"/>
            <a:ext cx="8541900" cy="8666340"/>
          </a:xfrm>
          <a:custGeom>
            <a:avLst/>
            <a:gdLst/>
            <a:ahLst/>
            <a:cxnLst/>
            <a:rect l="l" t="t" r="r" b="b"/>
            <a:pathLst>
              <a:path w="8541900" h="8666340">
                <a:moveTo>
                  <a:pt x="0" y="0"/>
                </a:moveTo>
                <a:lnTo>
                  <a:pt x="8541900" y="0"/>
                </a:lnTo>
                <a:lnTo>
                  <a:pt x="8541900"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a:stretch>
          </a:blipFill>
        </p:spPr>
      </p:sp>
      <p:sp>
        <p:nvSpPr>
          <p:cNvPr id="11" name="TextBox 11"/>
          <p:cNvSpPr txBox="1"/>
          <p:nvPr/>
        </p:nvSpPr>
        <p:spPr>
          <a:xfrm>
            <a:off x="4226105" y="3860748"/>
            <a:ext cx="9835790" cy="1193903"/>
          </a:xfrm>
          <a:prstGeom prst="rect">
            <a:avLst/>
          </a:prstGeom>
        </p:spPr>
        <p:txBody>
          <a:bodyPr lIns="0" tIns="0" rIns="0" bIns="0" rtlCol="0" anchor="t">
            <a:spAutoFit/>
          </a:bodyPr>
          <a:lstStyle/>
          <a:p>
            <a:pPr marL="0" lvl="0" indent="0" algn="ctr">
              <a:lnSpc>
                <a:spcPts val="9794"/>
              </a:lnSpc>
              <a:spcBef>
                <a:spcPct val="0"/>
              </a:spcBef>
            </a:pPr>
            <a:r>
              <a:rPr lang="en-US" sz="6995" b="1">
                <a:solidFill>
                  <a:srgbClr val="FFFFFF"/>
                </a:solidFill>
                <a:latin typeface="Montserrat Bold"/>
                <a:ea typeface="Montserrat Bold"/>
                <a:cs typeface="Montserrat Bold"/>
                <a:sym typeface="Montserrat Bold"/>
              </a:rPr>
              <a:t>PHÁT BIỂU VẤN ĐỀ</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sp>
        <p:nvSpPr>
          <p:cNvPr id="3" name="Freeform 3"/>
          <p:cNvSpPr/>
          <p:nvPr/>
        </p:nvSpPr>
        <p:spPr>
          <a:xfrm rot="-1802037">
            <a:off x="16182614" y="4919303"/>
            <a:ext cx="5561682" cy="4550467"/>
          </a:xfrm>
          <a:custGeom>
            <a:avLst/>
            <a:gdLst/>
            <a:ahLst/>
            <a:cxnLst/>
            <a:rect l="l" t="t" r="r" b="b"/>
            <a:pathLst>
              <a:path w="5561682" h="4550467">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12985570" y="-2263645"/>
            <a:ext cx="18101005" cy="5071697"/>
          </a:xfrm>
          <a:custGeom>
            <a:avLst/>
            <a:gdLst/>
            <a:ahLst/>
            <a:cxnLst/>
            <a:rect l="l" t="t" r="r" b="b"/>
            <a:pathLst>
              <a:path w="18101005" h="5071697">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642096" flipH="1">
            <a:off x="-2517334" y="2162976"/>
            <a:ext cx="3914681" cy="3202921"/>
          </a:xfrm>
          <a:custGeom>
            <a:avLst/>
            <a:gdLst/>
            <a:ahLst/>
            <a:cxnLst/>
            <a:rect l="l" t="t" r="r" b="b"/>
            <a:pathLst>
              <a:path w="3914681" h="320292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6" name="Group 6"/>
          <p:cNvGrpSpPr/>
          <p:nvPr/>
        </p:nvGrpSpPr>
        <p:grpSpPr>
          <a:xfrm>
            <a:off x="1028700" y="1028700"/>
            <a:ext cx="16230600" cy="8229600"/>
            <a:chOff x="0" y="0"/>
            <a:chExt cx="4274726" cy="2167467"/>
          </a:xfrm>
        </p:grpSpPr>
        <p:sp>
          <p:nvSpPr>
            <p:cNvPr id="7" name="Freeform 7"/>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id="8" name="TextBox 8"/>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6230600" y="0"/>
            <a:ext cx="1474915" cy="2009790"/>
            <a:chOff x="0" y="0"/>
            <a:chExt cx="660400" cy="899893"/>
          </a:xfrm>
        </p:grpSpPr>
        <p:sp>
          <p:nvSpPr>
            <p:cNvPr id="10" name="Freeform 10"/>
            <p:cNvSpPr/>
            <p:nvPr/>
          </p:nvSpPr>
          <p:spPr>
            <a:xfrm>
              <a:off x="0" y="0"/>
              <a:ext cx="660400" cy="899893"/>
            </a:xfrm>
            <a:custGeom>
              <a:avLst/>
              <a:gdLst/>
              <a:ahLst/>
              <a:cxnLst/>
              <a:rect l="l" t="t" r="r" b="b"/>
              <a:pathLst>
                <a:path w="660400" h="899893">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id="11" name="TextBox 11"/>
            <p:cNvSpPr txBox="1"/>
            <p:nvPr/>
          </p:nvSpPr>
          <p:spPr>
            <a:xfrm>
              <a:off x="0" y="47625"/>
              <a:ext cx="660400" cy="725268"/>
            </a:xfrm>
            <a:prstGeom prst="rect">
              <a:avLst/>
            </a:prstGeom>
          </p:spPr>
          <p:txBody>
            <a:bodyPr lIns="50800" tIns="50800" rIns="50800" bIns="50800" rtlCol="0" anchor="ctr"/>
            <a:lstStyle/>
            <a:p>
              <a:pPr algn="ctr">
                <a:lnSpc>
                  <a:spcPts val="2199"/>
                </a:lnSpc>
              </a:pPr>
              <a:endParaRPr/>
            </a:p>
          </p:txBody>
        </p:sp>
      </p:grpSp>
      <p:sp>
        <p:nvSpPr>
          <p:cNvPr id="12" name="Freeform 12"/>
          <p:cNvSpPr/>
          <p:nvPr/>
        </p:nvSpPr>
        <p:spPr>
          <a:xfrm>
            <a:off x="13123706" y="8121980"/>
            <a:ext cx="15228992" cy="4266991"/>
          </a:xfrm>
          <a:custGeom>
            <a:avLst/>
            <a:gdLst/>
            <a:ahLst/>
            <a:cxnLst/>
            <a:rect l="l" t="t" r="r" b="b"/>
            <a:pathLst>
              <a:path w="15228992" h="4266991">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Freeform 13"/>
          <p:cNvSpPr/>
          <p:nvPr/>
        </p:nvSpPr>
        <p:spPr>
          <a:xfrm>
            <a:off x="1368874" y="1390228"/>
            <a:ext cx="7775126" cy="1135055"/>
          </a:xfrm>
          <a:custGeom>
            <a:avLst/>
            <a:gdLst/>
            <a:ahLst/>
            <a:cxnLst/>
            <a:rect l="l" t="t" r="r" b="b"/>
            <a:pathLst>
              <a:path w="7775126" h="1135055">
                <a:moveTo>
                  <a:pt x="0" y="0"/>
                </a:moveTo>
                <a:lnTo>
                  <a:pt x="7775126" y="0"/>
                </a:lnTo>
                <a:lnTo>
                  <a:pt x="7775126" y="1135055"/>
                </a:lnTo>
                <a:lnTo>
                  <a:pt x="0" y="113505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grpSp>
        <p:nvGrpSpPr>
          <p:cNvPr id="14" name="Group 14"/>
          <p:cNvGrpSpPr/>
          <p:nvPr/>
        </p:nvGrpSpPr>
        <p:grpSpPr>
          <a:xfrm>
            <a:off x="10500521" y="2394811"/>
            <a:ext cx="5246370" cy="5246370"/>
            <a:chOff x="0" y="0"/>
            <a:chExt cx="6350000" cy="6350000"/>
          </a:xfrm>
        </p:grpSpPr>
        <p:sp>
          <p:nvSpPr>
            <p:cNvPr id="15" name="Freeform 15"/>
            <p:cNvSpPr/>
            <p:nvPr/>
          </p:nvSpPr>
          <p:spPr>
            <a:xfrm>
              <a:off x="-8890" y="-7620"/>
              <a:ext cx="6362700" cy="6360160"/>
            </a:xfrm>
            <a:custGeom>
              <a:avLst/>
              <a:gdLst/>
              <a:ahLst/>
              <a:cxnLst/>
              <a:rect l="l" t="t" r="r" b="b"/>
              <a:pathLst>
                <a:path w="6362700" h="6360160">
                  <a:moveTo>
                    <a:pt x="4356100" y="500380"/>
                  </a:moveTo>
                  <a:cubicBezTo>
                    <a:pt x="4448810" y="459740"/>
                    <a:pt x="4569460" y="585470"/>
                    <a:pt x="4686300" y="614680"/>
                  </a:cubicBezTo>
                  <a:cubicBezTo>
                    <a:pt x="4782820" y="638810"/>
                    <a:pt x="4935220" y="558800"/>
                    <a:pt x="5035550" y="618490"/>
                  </a:cubicBezTo>
                  <a:cubicBezTo>
                    <a:pt x="5125720" y="671830"/>
                    <a:pt x="5135880" y="845820"/>
                    <a:pt x="5220970" y="918210"/>
                  </a:cubicBezTo>
                  <a:cubicBezTo>
                    <a:pt x="5303520" y="988060"/>
                    <a:pt x="5476240" y="971550"/>
                    <a:pt x="5546090" y="1052830"/>
                  </a:cubicBezTo>
                  <a:cubicBezTo>
                    <a:pt x="5618480" y="1137920"/>
                    <a:pt x="5574030" y="1305560"/>
                    <a:pt x="5627370" y="1394460"/>
                  </a:cubicBezTo>
                  <a:cubicBezTo>
                    <a:pt x="5687060" y="1494790"/>
                    <a:pt x="5854700" y="1545590"/>
                    <a:pt x="5878830" y="1643380"/>
                  </a:cubicBezTo>
                  <a:cubicBezTo>
                    <a:pt x="5908040" y="1760220"/>
                    <a:pt x="5779770" y="1859280"/>
                    <a:pt x="5737860" y="1951990"/>
                  </a:cubicBezTo>
                  <a:cubicBezTo>
                    <a:pt x="5698490" y="2040890"/>
                    <a:pt x="5711190" y="2204720"/>
                    <a:pt x="5589270" y="2254250"/>
                  </a:cubicBezTo>
                  <a:cubicBezTo>
                    <a:pt x="5709920" y="2204720"/>
                    <a:pt x="5765800" y="2203450"/>
                    <a:pt x="5855970" y="2239010"/>
                  </a:cubicBezTo>
                  <a:cubicBezTo>
                    <a:pt x="5951220" y="2275840"/>
                    <a:pt x="6111240" y="2255520"/>
                    <a:pt x="6173470" y="2358390"/>
                  </a:cubicBezTo>
                  <a:cubicBezTo>
                    <a:pt x="6224270" y="2443480"/>
                    <a:pt x="6141720" y="2598420"/>
                    <a:pt x="6170930" y="2711450"/>
                  </a:cubicBezTo>
                  <a:cubicBezTo>
                    <a:pt x="6196330" y="2811780"/>
                    <a:pt x="6347460" y="2899410"/>
                    <a:pt x="6355080" y="3011170"/>
                  </a:cubicBezTo>
                  <a:cubicBezTo>
                    <a:pt x="6362700" y="3119120"/>
                    <a:pt x="6228080" y="3229610"/>
                    <a:pt x="6220460" y="3337560"/>
                  </a:cubicBezTo>
                  <a:cubicBezTo>
                    <a:pt x="6211570" y="3449320"/>
                    <a:pt x="6327140" y="3580130"/>
                    <a:pt x="6301740" y="3680460"/>
                  </a:cubicBezTo>
                  <a:cubicBezTo>
                    <a:pt x="6272530" y="3793490"/>
                    <a:pt x="6108700" y="3845560"/>
                    <a:pt x="6057900" y="3930650"/>
                  </a:cubicBezTo>
                  <a:cubicBezTo>
                    <a:pt x="5995670" y="4033520"/>
                    <a:pt x="5999480" y="4208780"/>
                    <a:pt x="5904230" y="4245610"/>
                  </a:cubicBezTo>
                  <a:cubicBezTo>
                    <a:pt x="5812790" y="4281170"/>
                    <a:pt x="5708650" y="4154170"/>
                    <a:pt x="5588000" y="4104640"/>
                  </a:cubicBezTo>
                  <a:cubicBezTo>
                    <a:pt x="5708650" y="4154170"/>
                    <a:pt x="5820410" y="4263390"/>
                    <a:pt x="5859780" y="4353560"/>
                  </a:cubicBezTo>
                  <a:cubicBezTo>
                    <a:pt x="5900420" y="4446270"/>
                    <a:pt x="5774690" y="4566920"/>
                    <a:pt x="5745480" y="4683760"/>
                  </a:cubicBezTo>
                  <a:cubicBezTo>
                    <a:pt x="5721350" y="4780280"/>
                    <a:pt x="5801360" y="4932680"/>
                    <a:pt x="5741670" y="5033010"/>
                  </a:cubicBezTo>
                  <a:cubicBezTo>
                    <a:pt x="5688330" y="5123180"/>
                    <a:pt x="5514340" y="5133340"/>
                    <a:pt x="5441950" y="5218430"/>
                  </a:cubicBezTo>
                  <a:cubicBezTo>
                    <a:pt x="5372100" y="5300980"/>
                    <a:pt x="5388610" y="5473700"/>
                    <a:pt x="5307330" y="5543550"/>
                  </a:cubicBezTo>
                  <a:cubicBezTo>
                    <a:pt x="5222240" y="5615940"/>
                    <a:pt x="5054600" y="5571490"/>
                    <a:pt x="4965700" y="5624830"/>
                  </a:cubicBezTo>
                  <a:cubicBezTo>
                    <a:pt x="4865370" y="5684520"/>
                    <a:pt x="4813300" y="5852160"/>
                    <a:pt x="4716780" y="5876290"/>
                  </a:cubicBezTo>
                  <a:cubicBezTo>
                    <a:pt x="4599940" y="5905500"/>
                    <a:pt x="4500880" y="5777230"/>
                    <a:pt x="4408170" y="5735320"/>
                  </a:cubicBezTo>
                  <a:cubicBezTo>
                    <a:pt x="4319270" y="5695950"/>
                    <a:pt x="4155440" y="5708650"/>
                    <a:pt x="4105910" y="5586730"/>
                  </a:cubicBezTo>
                  <a:cubicBezTo>
                    <a:pt x="4155440" y="5707380"/>
                    <a:pt x="4156710" y="5763260"/>
                    <a:pt x="4121150" y="5853430"/>
                  </a:cubicBezTo>
                  <a:cubicBezTo>
                    <a:pt x="4084320" y="5948680"/>
                    <a:pt x="4104640" y="6108700"/>
                    <a:pt x="4001770" y="6170930"/>
                  </a:cubicBezTo>
                  <a:cubicBezTo>
                    <a:pt x="3916680" y="6221730"/>
                    <a:pt x="3761740" y="6139180"/>
                    <a:pt x="3648710" y="6168390"/>
                  </a:cubicBezTo>
                  <a:cubicBezTo>
                    <a:pt x="3548380" y="6193790"/>
                    <a:pt x="3460750" y="6344920"/>
                    <a:pt x="3348990" y="6352540"/>
                  </a:cubicBezTo>
                  <a:cubicBezTo>
                    <a:pt x="3241040" y="6360160"/>
                    <a:pt x="3130550" y="6225540"/>
                    <a:pt x="3023870" y="6217920"/>
                  </a:cubicBezTo>
                  <a:cubicBezTo>
                    <a:pt x="2912110" y="6209030"/>
                    <a:pt x="2781300" y="6324600"/>
                    <a:pt x="2680970" y="6299200"/>
                  </a:cubicBezTo>
                  <a:cubicBezTo>
                    <a:pt x="2567940" y="6269990"/>
                    <a:pt x="2515870" y="6106160"/>
                    <a:pt x="2430780" y="6055360"/>
                  </a:cubicBezTo>
                  <a:cubicBezTo>
                    <a:pt x="2327910" y="5993130"/>
                    <a:pt x="2152650" y="5996940"/>
                    <a:pt x="2115820" y="5901690"/>
                  </a:cubicBezTo>
                  <a:cubicBezTo>
                    <a:pt x="2080260" y="5810250"/>
                    <a:pt x="2207260" y="5706110"/>
                    <a:pt x="2256790" y="5585460"/>
                  </a:cubicBezTo>
                  <a:cubicBezTo>
                    <a:pt x="2207260" y="5706110"/>
                    <a:pt x="2098040" y="5817870"/>
                    <a:pt x="2007870" y="5857240"/>
                  </a:cubicBezTo>
                  <a:cubicBezTo>
                    <a:pt x="1915160" y="5897880"/>
                    <a:pt x="1794510" y="5772150"/>
                    <a:pt x="1676400" y="5742940"/>
                  </a:cubicBezTo>
                  <a:cubicBezTo>
                    <a:pt x="1579880" y="5718810"/>
                    <a:pt x="1427480" y="5798820"/>
                    <a:pt x="1327150" y="5739130"/>
                  </a:cubicBezTo>
                  <a:cubicBezTo>
                    <a:pt x="1236980" y="5685790"/>
                    <a:pt x="1226820" y="5511800"/>
                    <a:pt x="1141730" y="5439410"/>
                  </a:cubicBezTo>
                  <a:cubicBezTo>
                    <a:pt x="1059180" y="5369560"/>
                    <a:pt x="886460" y="5386070"/>
                    <a:pt x="816610" y="5304790"/>
                  </a:cubicBezTo>
                  <a:cubicBezTo>
                    <a:pt x="744220" y="5219700"/>
                    <a:pt x="788670" y="5052060"/>
                    <a:pt x="735330" y="4963160"/>
                  </a:cubicBezTo>
                  <a:cubicBezTo>
                    <a:pt x="675640" y="4862830"/>
                    <a:pt x="508000" y="4810760"/>
                    <a:pt x="483870" y="4714240"/>
                  </a:cubicBezTo>
                  <a:cubicBezTo>
                    <a:pt x="454660" y="4597400"/>
                    <a:pt x="582930" y="4498340"/>
                    <a:pt x="624840" y="4405630"/>
                  </a:cubicBezTo>
                  <a:cubicBezTo>
                    <a:pt x="664210" y="4316730"/>
                    <a:pt x="652780" y="4152900"/>
                    <a:pt x="773430" y="4103370"/>
                  </a:cubicBezTo>
                  <a:cubicBezTo>
                    <a:pt x="652780" y="4152900"/>
                    <a:pt x="596900" y="4154170"/>
                    <a:pt x="506730" y="4118610"/>
                  </a:cubicBezTo>
                  <a:cubicBezTo>
                    <a:pt x="411480" y="4081780"/>
                    <a:pt x="251460" y="4102100"/>
                    <a:pt x="189230" y="3999230"/>
                  </a:cubicBezTo>
                  <a:cubicBezTo>
                    <a:pt x="137160" y="3914140"/>
                    <a:pt x="220980" y="3759200"/>
                    <a:pt x="191770" y="3646170"/>
                  </a:cubicBezTo>
                  <a:cubicBezTo>
                    <a:pt x="165100" y="3545840"/>
                    <a:pt x="15240" y="3458210"/>
                    <a:pt x="7620" y="3346450"/>
                  </a:cubicBezTo>
                  <a:cubicBezTo>
                    <a:pt x="0" y="3238500"/>
                    <a:pt x="133350" y="3128010"/>
                    <a:pt x="142240" y="3021330"/>
                  </a:cubicBezTo>
                  <a:cubicBezTo>
                    <a:pt x="151130" y="2909570"/>
                    <a:pt x="35560" y="2778760"/>
                    <a:pt x="60960" y="2678430"/>
                  </a:cubicBezTo>
                  <a:cubicBezTo>
                    <a:pt x="90170" y="2565400"/>
                    <a:pt x="254000" y="2513330"/>
                    <a:pt x="304800" y="2428240"/>
                  </a:cubicBezTo>
                  <a:cubicBezTo>
                    <a:pt x="367030" y="2325370"/>
                    <a:pt x="363220" y="2150110"/>
                    <a:pt x="458470" y="2113280"/>
                  </a:cubicBezTo>
                  <a:cubicBezTo>
                    <a:pt x="549910" y="2077720"/>
                    <a:pt x="654050" y="2204720"/>
                    <a:pt x="774700" y="2254250"/>
                  </a:cubicBezTo>
                  <a:cubicBezTo>
                    <a:pt x="654050" y="2204720"/>
                    <a:pt x="542290" y="2095500"/>
                    <a:pt x="502920" y="2005330"/>
                  </a:cubicBezTo>
                  <a:cubicBezTo>
                    <a:pt x="462280" y="1912620"/>
                    <a:pt x="588010" y="1791970"/>
                    <a:pt x="617220" y="1673860"/>
                  </a:cubicBezTo>
                  <a:cubicBezTo>
                    <a:pt x="641350" y="1577340"/>
                    <a:pt x="561340" y="1424940"/>
                    <a:pt x="621030" y="1324610"/>
                  </a:cubicBezTo>
                  <a:cubicBezTo>
                    <a:pt x="673100" y="1238250"/>
                    <a:pt x="847090" y="1226820"/>
                    <a:pt x="920750" y="1141730"/>
                  </a:cubicBezTo>
                  <a:cubicBezTo>
                    <a:pt x="990600" y="1059180"/>
                    <a:pt x="974090" y="886460"/>
                    <a:pt x="1055370" y="816610"/>
                  </a:cubicBezTo>
                  <a:cubicBezTo>
                    <a:pt x="1140460" y="744220"/>
                    <a:pt x="1308100" y="788670"/>
                    <a:pt x="1397000" y="735330"/>
                  </a:cubicBezTo>
                  <a:cubicBezTo>
                    <a:pt x="1497330" y="675640"/>
                    <a:pt x="1548130" y="508000"/>
                    <a:pt x="1645920" y="483870"/>
                  </a:cubicBezTo>
                  <a:cubicBezTo>
                    <a:pt x="1762760" y="454660"/>
                    <a:pt x="1861820" y="582930"/>
                    <a:pt x="1954530" y="624840"/>
                  </a:cubicBezTo>
                  <a:cubicBezTo>
                    <a:pt x="2043430" y="664210"/>
                    <a:pt x="2207260" y="652780"/>
                    <a:pt x="2256790" y="773430"/>
                  </a:cubicBezTo>
                  <a:cubicBezTo>
                    <a:pt x="2207260" y="652780"/>
                    <a:pt x="2205990" y="596900"/>
                    <a:pt x="2241550" y="506730"/>
                  </a:cubicBezTo>
                  <a:cubicBezTo>
                    <a:pt x="2278380" y="411480"/>
                    <a:pt x="2258060" y="251460"/>
                    <a:pt x="2360930" y="189230"/>
                  </a:cubicBezTo>
                  <a:cubicBezTo>
                    <a:pt x="2446020" y="137160"/>
                    <a:pt x="2600960" y="220980"/>
                    <a:pt x="2713990" y="191770"/>
                  </a:cubicBezTo>
                  <a:cubicBezTo>
                    <a:pt x="2814320" y="165100"/>
                    <a:pt x="2901950" y="15240"/>
                    <a:pt x="3013710" y="7620"/>
                  </a:cubicBezTo>
                  <a:cubicBezTo>
                    <a:pt x="3121660" y="0"/>
                    <a:pt x="3232150" y="133350"/>
                    <a:pt x="3340100" y="142240"/>
                  </a:cubicBezTo>
                  <a:cubicBezTo>
                    <a:pt x="3451860" y="151130"/>
                    <a:pt x="3582670" y="35560"/>
                    <a:pt x="3683000" y="60960"/>
                  </a:cubicBezTo>
                  <a:cubicBezTo>
                    <a:pt x="3796030" y="90170"/>
                    <a:pt x="3848100" y="254000"/>
                    <a:pt x="3933190" y="304800"/>
                  </a:cubicBezTo>
                  <a:cubicBezTo>
                    <a:pt x="4036060" y="367030"/>
                    <a:pt x="4211320" y="363220"/>
                    <a:pt x="4248150" y="458470"/>
                  </a:cubicBezTo>
                  <a:cubicBezTo>
                    <a:pt x="4283710" y="549910"/>
                    <a:pt x="4156710" y="654050"/>
                    <a:pt x="4107180" y="774700"/>
                  </a:cubicBezTo>
                  <a:cubicBezTo>
                    <a:pt x="4156710" y="651510"/>
                    <a:pt x="4265930" y="539750"/>
                    <a:pt x="4356100" y="500380"/>
                  </a:cubicBezTo>
                  <a:close/>
                </a:path>
              </a:pathLst>
            </a:custGeom>
            <a:blipFill>
              <a:blip r:embed="rId11"/>
              <a:stretch>
                <a:fillRect t="-20" b="-20"/>
              </a:stretch>
            </a:blipFill>
          </p:spPr>
        </p:sp>
      </p:grpSp>
      <p:sp>
        <p:nvSpPr>
          <p:cNvPr id="16" name="TextBox 16"/>
          <p:cNvSpPr txBox="1"/>
          <p:nvPr/>
        </p:nvSpPr>
        <p:spPr>
          <a:xfrm>
            <a:off x="2573751" y="1838448"/>
            <a:ext cx="6900119" cy="362440"/>
          </a:xfrm>
          <a:prstGeom prst="rect">
            <a:avLst/>
          </a:prstGeom>
        </p:spPr>
        <p:txBody>
          <a:bodyPr lIns="0" tIns="0" rIns="0" bIns="0" rtlCol="0" anchor="t">
            <a:spAutoFit/>
          </a:bodyPr>
          <a:lstStyle/>
          <a:p>
            <a:pPr algn="l">
              <a:lnSpc>
                <a:spcPts val="2557"/>
              </a:lnSpc>
            </a:pPr>
            <a:r>
              <a:rPr lang="en-US" sz="3197" b="1">
                <a:solidFill>
                  <a:srgbClr val="FFFFFF"/>
                </a:solidFill>
                <a:latin typeface="Montserrat Heavy"/>
                <a:ea typeface="Montserrat Heavy"/>
                <a:cs typeface="Montserrat Heavy"/>
                <a:sym typeface="Montserrat Heavy"/>
              </a:rPr>
              <a:t>HIỆN TRẠNG VÀ THÁCH THỨC</a:t>
            </a:r>
          </a:p>
        </p:txBody>
      </p:sp>
      <p:sp>
        <p:nvSpPr>
          <p:cNvPr id="17" name="TextBox 17"/>
          <p:cNvSpPr txBox="1"/>
          <p:nvPr/>
        </p:nvSpPr>
        <p:spPr>
          <a:xfrm>
            <a:off x="1774875" y="1663044"/>
            <a:ext cx="239812" cy="537845"/>
          </a:xfrm>
          <a:prstGeom prst="rect">
            <a:avLst/>
          </a:prstGeom>
        </p:spPr>
        <p:txBody>
          <a:bodyPr lIns="0" tIns="0" rIns="0" bIns="0" rtlCol="0" anchor="t">
            <a:spAutoFit/>
          </a:bodyPr>
          <a:lstStyle/>
          <a:p>
            <a:pPr algn="ctr">
              <a:lnSpc>
                <a:spcPts val="4480"/>
              </a:lnSpc>
              <a:spcBef>
                <a:spcPct val="0"/>
              </a:spcBef>
            </a:pPr>
            <a:r>
              <a:rPr lang="en-US" sz="3200" b="1">
                <a:solidFill>
                  <a:srgbClr val="FFFFFF"/>
                </a:solidFill>
                <a:latin typeface="Montserrat Bold"/>
                <a:ea typeface="Montserrat Bold"/>
                <a:cs typeface="Montserrat Bold"/>
                <a:sym typeface="Montserrat Bold"/>
              </a:rPr>
              <a:t>2</a:t>
            </a:r>
          </a:p>
        </p:txBody>
      </p:sp>
      <p:sp>
        <p:nvSpPr>
          <p:cNvPr id="18" name="TextBox 18"/>
          <p:cNvSpPr txBox="1"/>
          <p:nvPr/>
        </p:nvSpPr>
        <p:spPr>
          <a:xfrm>
            <a:off x="2014687" y="2521678"/>
            <a:ext cx="7866248" cy="6842125"/>
          </a:xfrm>
          <a:prstGeom prst="rect">
            <a:avLst/>
          </a:prstGeom>
        </p:spPr>
        <p:txBody>
          <a:bodyPr lIns="0" tIns="0" rIns="0" bIns="0" rtlCol="0" anchor="t">
            <a:spAutoFit/>
          </a:bodyPr>
          <a:lstStyle/>
          <a:p>
            <a:pPr algn="just">
              <a:lnSpc>
                <a:spcPts val="4999"/>
              </a:lnSpc>
            </a:pPr>
            <a:r>
              <a:rPr lang="en-US" sz="2499" b="1">
                <a:solidFill>
                  <a:srgbClr val="383C5B"/>
                </a:solidFill>
                <a:latin typeface="Montserrat Bold"/>
                <a:ea typeface="Montserrat Bold"/>
                <a:cs typeface="Montserrat Bold"/>
                <a:sym typeface="Montserrat Bold"/>
              </a:rPr>
              <a:t>- Nhiều hệ thống lưu trữ dữ liệu trên nền tảng đám mây nhưng chưa có biện pháp bảo mật chặt chẽ.</a:t>
            </a:r>
          </a:p>
          <a:p>
            <a:pPr algn="just">
              <a:lnSpc>
                <a:spcPts val="4999"/>
              </a:lnSpc>
            </a:pPr>
            <a:r>
              <a:rPr lang="en-US" sz="2499" b="1">
                <a:solidFill>
                  <a:srgbClr val="383C5B"/>
                </a:solidFill>
                <a:latin typeface="Montserrat Bold"/>
                <a:ea typeface="Montserrat Bold"/>
                <a:cs typeface="Montserrat Bold"/>
                <a:sym typeface="Montserrat Bold"/>
              </a:rPr>
              <a:t>- Mã hóa dữ liệu (Encryption) cần được thực hiện đúng cách để bảo vệ dữ liệu cả khi lưu và khi truyền.</a:t>
            </a:r>
          </a:p>
          <a:p>
            <a:pPr algn="just">
              <a:lnSpc>
                <a:spcPts val="4999"/>
              </a:lnSpc>
            </a:pPr>
            <a:r>
              <a:rPr lang="en-US" sz="2499" b="1">
                <a:solidFill>
                  <a:srgbClr val="383C5B"/>
                </a:solidFill>
                <a:latin typeface="Montserrat Bold"/>
                <a:ea typeface="Montserrat Bold"/>
                <a:cs typeface="Montserrat Bold"/>
                <a:sym typeface="Montserrat Bold"/>
              </a:rPr>
              <a:t>- Phân quyền truy cập (Access Control) cần đảm bảo chỉ người dùng được phép mới truy cập được tài nguyên.</a:t>
            </a:r>
          </a:p>
          <a:p>
            <a:pPr algn="just">
              <a:lnSpc>
                <a:spcPts val="4999"/>
              </a:lnSpc>
            </a:pPr>
            <a:endParaRPr lang="en-US" sz="2499" b="1">
              <a:solidFill>
                <a:srgbClr val="383C5B"/>
              </a:solidFill>
              <a:latin typeface="Montserrat Bold"/>
              <a:ea typeface="Montserrat Bold"/>
              <a:cs typeface="Montserrat Bold"/>
              <a:sym typeface="Montserrat Bold"/>
            </a:endParaRPr>
          </a:p>
          <a:p>
            <a:pPr algn="just">
              <a:lnSpc>
                <a:spcPts val="4999"/>
              </a:lnSpc>
            </a:pPr>
            <a:endParaRPr lang="en-US" sz="2499" b="1">
              <a:solidFill>
                <a:srgbClr val="383C5B"/>
              </a:solidFill>
              <a:latin typeface="Montserrat Bold"/>
              <a:ea typeface="Montserrat Bold"/>
              <a:cs typeface="Montserrat Bold"/>
              <a:sym typeface="Montserrat Bold"/>
            </a:endParaRPr>
          </a:p>
        </p:txBody>
      </p:sp>
      <p:sp>
        <p:nvSpPr>
          <p:cNvPr id="19" name="Freeform 19"/>
          <p:cNvSpPr/>
          <p:nvPr/>
        </p:nvSpPr>
        <p:spPr>
          <a:xfrm>
            <a:off x="16339747" y="651470"/>
            <a:ext cx="1256621" cy="706849"/>
          </a:xfrm>
          <a:custGeom>
            <a:avLst/>
            <a:gdLst/>
            <a:ahLst/>
            <a:cxnLst/>
            <a:rect l="l" t="t" r="r" b="b"/>
            <a:pathLst>
              <a:path w="1256621" h="706849">
                <a:moveTo>
                  <a:pt x="0" y="0"/>
                </a:moveTo>
                <a:lnTo>
                  <a:pt x="1256621" y="0"/>
                </a:lnTo>
                <a:lnTo>
                  <a:pt x="1256621" y="706850"/>
                </a:lnTo>
                <a:lnTo>
                  <a:pt x="0" y="706850"/>
                </a:lnTo>
                <a:lnTo>
                  <a:pt x="0" y="0"/>
                </a:lnTo>
                <a:close/>
              </a:path>
            </a:pathLst>
          </a:custGeom>
          <a:blipFill>
            <a:blip r:embed="rId12"/>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sp>
        <p:nvSpPr>
          <p:cNvPr id="3" name="Freeform 3"/>
          <p:cNvSpPr/>
          <p:nvPr/>
        </p:nvSpPr>
        <p:spPr>
          <a:xfrm rot="-1802037">
            <a:off x="16182614" y="4919303"/>
            <a:ext cx="5561682" cy="4550467"/>
          </a:xfrm>
          <a:custGeom>
            <a:avLst/>
            <a:gdLst/>
            <a:ahLst/>
            <a:cxnLst/>
            <a:rect l="l" t="t" r="r" b="b"/>
            <a:pathLst>
              <a:path w="5561682" h="4550467">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12985570" y="-2263645"/>
            <a:ext cx="18101005" cy="5071697"/>
          </a:xfrm>
          <a:custGeom>
            <a:avLst/>
            <a:gdLst/>
            <a:ahLst/>
            <a:cxnLst/>
            <a:rect l="l" t="t" r="r" b="b"/>
            <a:pathLst>
              <a:path w="18101005" h="5071697">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642096" flipH="1">
            <a:off x="-2517334" y="2162976"/>
            <a:ext cx="3914681" cy="3202921"/>
          </a:xfrm>
          <a:custGeom>
            <a:avLst/>
            <a:gdLst/>
            <a:ahLst/>
            <a:cxnLst/>
            <a:rect l="l" t="t" r="r" b="b"/>
            <a:pathLst>
              <a:path w="3914681" h="320292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6" name="Group 6"/>
          <p:cNvGrpSpPr/>
          <p:nvPr/>
        </p:nvGrpSpPr>
        <p:grpSpPr>
          <a:xfrm>
            <a:off x="1028700" y="1028700"/>
            <a:ext cx="16230600" cy="8229600"/>
            <a:chOff x="0" y="0"/>
            <a:chExt cx="4274726" cy="2167467"/>
          </a:xfrm>
        </p:grpSpPr>
        <p:sp>
          <p:nvSpPr>
            <p:cNvPr id="7" name="Freeform 7"/>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id="8" name="TextBox 8"/>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6230600" y="0"/>
            <a:ext cx="1474915" cy="2009790"/>
            <a:chOff x="0" y="0"/>
            <a:chExt cx="660400" cy="899893"/>
          </a:xfrm>
        </p:grpSpPr>
        <p:sp>
          <p:nvSpPr>
            <p:cNvPr id="10" name="Freeform 10"/>
            <p:cNvSpPr/>
            <p:nvPr/>
          </p:nvSpPr>
          <p:spPr>
            <a:xfrm>
              <a:off x="0" y="0"/>
              <a:ext cx="660400" cy="899893"/>
            </a:xfrm>
            <a:custGeom>
              <a:avLst/>
              <a:gdLst/>
              <a:ahLst/>
              <a:cxnLst/>
              <a:rect l="l" t="t" r="r" b="b"/>
              <a:pathLst>
                <a:path w="660400" h="899893">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id="11" name="TextBox 11"/>
            <p:cNvSpPr txBox="1"/>
            <p:nvPr/>
          </p:nvSpPr>
          <p:spPr>
            <a:xfrm>
              <a:off x="0" y="47625"/>
              <a:ext cx="660400" cy="725268"/>
            </a:xfrm>
            <a:prstGeom prst="rect">
              <a:avLst/>
            </a:prstGeom>
          </p:spPr>
          <p:txBody>
            <a:bodyPr lIns="50800" tIns="50800" rIns="50800" bIns="50800" rtlCol="0" anchor="ctr"/>
            <a:lstStyle/>
            <a:p>
              <a:pPr algn="ctr">
                <a:lnSpc>
                  <a:spcPts val="2199"/>
                </a:lnSpc>
              </a:pPr>
              <a:endParaRPr/>
            </a:p>
          </p:txBody>
        </p:sp>
      </p:grpSp>
      <p:sp>
        <p:nvSpPr>
          <p:cNvPr id="12" name="Freeform 12"/>
          <p:cNvSpPr/>
          <p:nvPr/>
        </p:nvSpPr>
        <p:spPr>
          <a:xfrm>
            <a:off x="13123706" y="8121980"/>
            <a:ext cx="15228992" cy="4266991"/>
          </a:xfrm>
          <a:custGeom>
            <a:avLst/>
            <a:gdLst/>
            <a:ahLst/>
            <a:cxnLst/>
            <a:rect l="l" t="t" r="r" b="b"/>
            <a:pathLst>
              <a:path w="15228992" h="4266991">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Freeform 13"/>
          <p:cNvSpPr/>
          <p:nvPr/>
        </p:nvSpPr>
        <p:spPr>
          <a:xfrm>
            <a:off x="1414585" y="1462576"/>
            <a:ext cx="6755918" cy="986265"/>
          </a:xfrm>
          <a:custGeom>
            <a:avLst/>
            <a:gdLst/>
            <a:ahLst/>
            <a:cxnLst/>
            <a:rect l="l" t="t" r="r" b="b"/>
            <a:pathLst>
              <a:path w="6755918" h="986265">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grpSp>
        <p:nvGrpSpPr>
          <p:cNvPr id="14" name="Group 14"/>
          <p:cNvGrpSpPr/>
          <p:nvPr/>
        </p:nvGrpSpPr>
        <p:grpSpPr>
          <a:xfrm>
            <a:off x="10500521" y="2394811"/>
            <a:ext cx="5246370" cy="5246370"/>
            <a:chOff x="0" y="0"/>
            <a:chExt cx="6350000" cy="6350000"/>
          </a:xfrm>
        </p:grpSpPr>
        <p:sp>
          <p:nvSpPr>
            <p:cNvPr id="15" name="Freeform 15"/>
            <p:cNvSpPr/>
            <p:nvPr/>
          </p:nvSpPr>
          <p:spPr>
            <a:xfrm>
              <a:off x="-8890" y="-7620"/>
              <a:ext cx="6362700" cy="6360160"/>
            </a:xfrm>
            <a:custGeom>
              <a:avLst/>
              <a:gdLst/>
              <a:ahLst/>
              <a:cxnLst/>
              <a:rect l="l" t="t" r="r" b="b"/>
              <a:pathLst>
                <a:path w="6362700" h="6360160">
                  <a:moveTo>
                    <a:pt x="4356100" y="500380"/>
                  </a:moveTo>
                  <a:cubicBezTo>
                    <a:pt x="4448810" y="459740"/>
                    <a:pt x="4569460" y="585470"/>
                    <a:pt x="4686300" y="614680"/>
                  </a:cubicBezTo>
                  <a:cubicBezTo>
                    <a:pt x="4782820" y="638810"/>
                    <a:pt x="4935220" y="558800"/>
                    <a:pt x="5035550" y="618490"/>
                  </a:cubicBezTo>
                  <a:cubicBezTo>
                    <a:pt x="5125720" y="671830"/>
                    <a:pt x="5135880" y="845820"/>
                    <a:pt x="5220970" y="918210"/>
                  </a:cubicBezTo>
                  <a:cubicBezTo>
                    <a:pt x="5303520" y="988060"/>
                    <a:pt x="5476240" y="971550"/>
                    <a:pt x="5546090" y="1052830"/>
                  </a:cubicBezTo>
                  <a:cubicBezTo>
                    <a:pt x="5618480" y="1137920"/>
                    <a:pt x="5574030" y="1305560"/>
                    <a:pt x="5627370" y="1394460"/>
                  </a:cubicBezTo>
                  <a:cubicBezTo>
                    <a:pt x="5687060" y="1494790"/>
                    <a:pt x="5854700" y="1545590"/>
                    <a:pt x="5878830" y="1643380"/>
                  </a:cubicBezTo>
                  <a:cubicBezTo>
                    <a:pt x="5908040" y="1760220"/>
                    <a:pt x="5779770" y="1859280"/>
                    <a:pt x="5737860" y="1951990"/>
                  </a:cubicBezTo>
                  <a:cubicBezTo>
                    <a:pt x="5698490" y="2040890"/>
                    <a:pt x="5711190" y="2204720"/>
                    <a:pt x="5589270" y="2254250"/>
                  </a:cubicBezTo>
                  <a:cubicBezTo>
                    <a:pt x="5709920" y="2204720"/>
                    <a:pt x="5765800" y="2203450"/>
                    <a:pt x="5855970" y="2239010"/>
                  </a:cubicBezTo>
                  <a:cubicBezTo>
                    <a:pt x="5951220" y="2275840"/>
                    <a:pt x="6111240" y="2255520"/>
                    <a:pt x="6173470" y="2358390"/>
                  </a:cubicBezTo>
                  <a:cubicBezTo>
                    <a:pt x="6224270" y="2443480"/>
                    <a:pt x="6141720" y="2598420"/>
                    <a:pt x="6170930" y="2711450"/>
                  </a:cubicBezTo>
                  <a:cubicBezTo>
                    <a:pt x="6196330" y="2811780"/>
                    <a:pt x="6347460" y="2899410"/>
                    <a:pt x="6355080" y="3011170"/>
                  </a:cubicBezTo>
                  <a:cubicBezTo>
                    <a:pt x="6362700" y="3119120"/>
                    <a:pt x="6228080" y="3229610"/>
                    <a:pt x="6220460" y="3337560"/>
                  </a:cubicBezTo>
                  <a:cubicBezTo>
                    <a:pt x="6211570" y="3449320"/>
                    <a:pt x="6327140" y="3580130"/>
                    <a:pt x="6301740" y="3680460"/>
                  </a:cubicBezTo>
                  <a:cubicBezTo>
                    <a:pt x="6272530" y="3793490"/>
                    <a:pt x="6108700" y="3845560"/>
                    <a:pt x="6057900" y="3930650"/>
                  </a:cubicBezTo>
                  <a:cubicBezTo>
                    <a:pt x="5995670" y="4033520"/>
                    <a:pt x="5999480" y="4208780"/>
                    <a:pt x="5904230" y="4245610"/>
                  </a:cubicBezTo>
                  <a:cubicBezTo>
                    <a:pt x="5812790" y="4281170"/>
                    <a:pt x="5708650" y="4154170"/>
                    <a:pt x="5588000" y="4104640"/>
                  </a:cubicBezTo>
                  <a:cubicBezTo>
                    <a:pt x="5708650" y="4154170"/>
                    <a:pt x="5820410" y="4263390"/>
                    <a:pt x="5859780" y="4353560"/>
                  </a:cubicBezTo>
                  <a:cubicBezTo>
                    <a:pt x="5900420" y="4446270"/>
                    <a:pt x="5774690" y="4566920"/>
                    <a:pt x="5745480" y="4683760"/>
                  </a:cubicBezTo>
                  <a:cubicBezTo>
                    <a:pt x="5721350" y="4780280"/>
                    <a:pt x="5801360" y="4932680"/>
                    <a:pt x="5741670" y="5033010"/>
                  </a:cubicBezTo>
                  <a:cubicBezTo>
                    <a:pt x="5688330" y="5123180"/>
                    <a:pt x="5514340" y="5133340"/>
                    <a:pt x="5441950" y="5218430"/>
                  </a:cubicBezTo>
                  <a:cubicBezTo>
                    <a:pt x="5372100" y="5300980"/>
                    <a:pt x="5388610" y="5473700"/>
                    <a:pt x="5307330" y="5543550"/>
                  </a:cubicBezTo>
                  <a:cubicBezTo>
                    <a:pt x="5222240" y="5615940"/>
                    <a:pt x="5054600" y="5571490"/>
                    <a:pt x="4965700" y="5624830"/>
                  </a:cubicBezTo>
                  <a:cubicBezTo>
                    <a:pt x="4865370" y="5684520"/>
                    <a:pt x="4813300" y="5852160"/>
                    <a:pt x="4716780" y="5876290"/>
                  </a:cubicBezTo>
                  <a:cubicBezTo>
                    <a:pt x="4599940" y="5905500"/>
                    <a:pt x="4500880" y="5777230"/>
                    <a:pt x="4408170" y="5735320"/>
                  </a:cubicBezTo>
                  <a:cubicBezTo>
                    <a:pt x="4319270" y="5695950"/>
                    <a:pt x="4155440" y="5708650"/>
                    <a:pt x="4105910" y="5586730"/>
                  </a:cubicBezTo>
                  <a:cubicBezTo>
                    <a:pt x="4155440" y="5707380"/>
                    <a:pt x="4156710" y="5763260"/>
                    <a:pt x="4121150" y="5853430"/>
                  </a:cubicBezTo>
                  <a:cubicBezTo>
                    <a:pt x="4084320" y="5948680"/>
                    <a:pt x="4104640" y="6108700"/>
                    <a:pt x="4001770" y="6170930"/>
                  </a:cubicBezTo>
                  <a:cubicBezTo>
                    <a:pt x="3916680" y="6221730"/>
                    <a:pt x="3761740" y="6139180"/>
                    <a:pt x="3648710" y="6168390"/>
                  </a:cubicBezTo>
                  <a:cubicBezTo>
                    <a:pt x="3548380" y="6193790"/>
                    <a:pt x="3460750" y="6344920"/>
                    <a:pt x="3348990" y="6352540"/>
                  </a:cubicBezTo>
                  <a:cubicBezTo>
                    <a:pt x="3241040" y="6360160"/>
                    <a:pt x="3130550" y="6225540"/>
                    <a:pt x="3023870" y="6217920"/>
                  </a:cubicBezTo>
                  <a:cubicBezTo>
                    <a:pt x="2912110" y="6209030"/>
                    <a:pt x="2781300" y="6324600"/>
                    <a:pt x="2680970" y="6299200"/>
                  </a:cubicBezTo>
                  <a:cubicBezTo>
                    <a:pt x="2567940" y="6269990"/>
                    <a:pt x="2515870" y="6106160"/>
                    <a:pt x="2430780" y="6055360"/>
                  </a:cubicBezTo>
                  <a:cubicBezTo>
                    <a:pt x="2327910" y="5993130"/>
                    <a:pt x="2152650" y="5996940"/>
                    <a:pt x="2115820" y="5901690"/>
                  </a:cubicBezTo>
                  <a:cubicBezTo>
                    <a:pt x="2080260" y="5810250"/>
                    <a:pt x="2207260" y="5706110"/>
                    <a:pt x="2256790" y="5585460"/>
                  </a:cubicBezTo>
                  <a:cubicBezTo>
                    <a:pt x="2207260" y="5706110"/>
                    <a:pt x="2098040" y="5817870"/>
                    <a:pt x="2007870" y="5857240"/>
                  </a:cubicBezTo>
                  <a:cubicBezTo>
                    <a:pt x="1915160" y="5897880"/>
                    <a:pt x="1794510" y="5772150"/>
                    <a:pt x="1676400" y="5742940"/>
                  </a:cubicBezTo>
                  <a:cubicBezTo>
                    <a:pt x="1579880" y="5718810"/>
                    <a:pt x="1427480" y="5798820"/>
                    <a:pt x="1327150" y="5739130"/>
                  </a:cubicBezTo>
                  <a:cubicBezTo>
                    <a:pt x="1236980" y="5685790"/>
                    <a:pt x="1226820" y="5511800"/>
                    <a:pt x="1141730" y="5439410"/>
                  </a:cubicBezTo>
                  <a:cubicBezTo>
                    <a:pt x="1059180" y="5369560"/>
                    <a:pt x="886460" y="5386070"/>
                    <a:pt x="816610" y="5304790"/>
                  </a:cubicBezTo>
                  <a:cubicBezTo>
                    <a:pt x="744220" y="5219700"/>
                    <a:pt x="788670" y="5052060"/>
                    <a:pt x="735330" y="4963160"/>
                  </a:cubicBezTo>
                  <a:cubicBezTo>
                    <a:pt x="675640" y="4862830"/>
                    <a:pt x="508000" y="4810760"/>
                    <a:pt x="483870" y="4714240"/>
                  </a:cubicBezTo>
                  <a:cubicBezTo>
                    <a:pt x="454660" y="4597400"/>
                    <a:pt x="582930" y="4498340"/>
                    <a:pt x="624840" y="4405630"/>
                  </a:cubicBezTo>
                  <a:cubicBezTo>
                    <a:pt x="664210" y="4316730"/>
                    <a:pt x="652780" y="4152900"/>
                    <a:pt x="773430" y="4103370"/>
                  </a:cubicBezTo>
                  <a:cubicBezTo>
                    <a:pt x="652780" y="4152900"/>
                    <a:pt x="596900" y="4154170"/>
                    <a:pt x="506730" y="4118610"/>
                  </a:cubicBezTo>
                  <a:cubicBezTo>
                    <a:pt x="411480" y="4081780"/>
                    <a:pt x="251460" y="4102100"/>
                    <a:pt x="189230" y="3999230"/>
                  </a:cubicBezTo>
                  <a:cubicBezTo>
                    <a:pt x="137160" y="3914140"/>
                    <a:pt x="220980" y="3759200"/>
                    <a:pt x="191770" y="3646170"/>
                  </a:cubicBezTo>
                  <a:cubicBezTo>
                    <a:pt x="165100" y="3545840"/>
                    <a:pt x="15240" y="3458210"/>
                    <a:pt x="7620" y="3346450"/>
                  </a:cubicBezTo>
                  <a:cubicBezTo>
                    <a:pt x="0" y="3238500"/>
                    <a:pt x="133350" y="3128010"/>
                    <a:pt x="142240" y="3021330"/>
                  </a:cubicBezTo>
                  <a:cubicBezTo>
                    <a:pt x="151130" y="2909570"/>
                    <a:pt x="35560" y="2778760"/>
                    <a:pt x="60960" y="2678430"/>
                  </a:cubicBezTo>
                  <a:cubicBezTo>
                    <a:pt x="90170" y="2565400"/>
                    <a:pt x="254000" y="2513330"/>
                    <a:pt x="304800" y="2428240"/>
                  </a:cubicBezTo>
                  <a:cubicBezTo>
                    <a:pt x="367030" y="2325370"/>
                    <a:pt x="363220" y="2150110"/>
                    <a:pt x="458470" y="2113280"/>
                  </a:cubicBezTo>
                  <a:cubicBezTo>
                    <a:pt x="549910" y="2077720"/>
                    <a:pt x="654050" y="2204720"/>
                    <a:pt x="774700" y="2254250"/>
                  </a:cubicBezTo>
                  <a:cubicBezTo>
                    <a:pt x="654050" y="2204720"/>
                    <a:pt x="542290" y="2095500"/>
                    <a:pt x="502920" y="2005330"/>
                  </a:cubicBezTo>
                  <a:cubicBezTo>
                    <a:pt x="462280" y="1912620"/>
                    <a:pt x="588010" y="1791970"/>
                    <a:pt x="617220" y="1673860"/>
                  </a:cubicBezTo>
                  <a:cubicBezTo>
                    <a:pt x="641350" y="1577340"/>
                    <a:pt x="561340" y="1424940"/>
                    <a:pt x="621030" y="1324610"/>
                  </a:cubicBezTo>
                  <a:cubicBezTo>
                    <a:pt x="673100" y="1238250"/>
                    <a:pt x="847090" y="1226820"/>
                    <a:pt x="920750" y="1141730"/>
                  </a:cubicBezTo>
                  <a:cubicBezTo>
                    <a:pt x="990600" y="1059180"/>
                    <a:pt x="974090" y="886460"/>
                    <a:pt x="1055370" y="816610"/>
                  </a:cubicBezTo>
                  <a:cubicBezTo>
                    <a:pt x="1140460" y="744220"/>
                    <a:pt x="1308100" y="788670"/>
                    <a:pt x="1397000" y="735330"/>
                  </a:cubicBezTo>
                  <a:cubicBezTo>
                    <a:pt x="1497330" y="675640"/>
                    <a:pt x="1548130" y="508000"/>
                    <a:pt x="1645920" y="483870"/>
                  </a:cubicBezTo>
                  <a:cubicBezTo>
                    <a:pt x="1762760" y="454660"/>
                    <a:pt x="1861820" y="582930"/>
                    <a:pt x="1954530" y="624840"/>
                  </a:cubicBezTo>
                  <a:cubicBezTo>
                    <a:pt x="2043430" y="664210"/>
                    <a:pt x="2207260" y="652780"/>
                    <a:pt x="2256790" y="773430"/>
                  </a:cubicBezTo>
                  <a:cubicBezTo>
                    <a:pt x="2207260" y="652780"/>
                    <a:pt x="2205990" y="596900"/>
                    <a:pt x="2241550" y="506730"/>
                  </a:cubicBezTo>
                  <a:cubicBezTo>
                    <a:pt x="2278380" y="411480"/>
                    <a:pt x="2258060" y="251460"/>
                    <a:pt x="2360930" y="189230"/>
                  </a:cubicBezTo>
                  <a:cubicBezTo>
                    <a:pt x="2446020" y="137160"/>
                    <a:pt x="2600960" y="220980"/>
                    <a:pt x="2713990" y="191770"/>
                  </a:cubicBezTo>
                  <a:cubicBezTo>
                    <a:pt x="2814320" y="165100"/>
                    <a:pt x="2901950" y="15240"/>
                    <a:pt x="3013710" y="7620"/>
                  </a:cubicBezTo>
                  <a:cubicBezTo>
                    <a:pt x="3121660" y="0"/>
                    <a:pt x="3232150" y="133350"/>
                    <a:pt x="3340100" y="142240"/>
                  </a:cubicBezTo>
                  <a:cubicBezTo>
                    <a:pt x="3451860" y="151130"/>
                    <a:pt x="3582670" y="35560"/>
                    <a:pt x="3683000" y="60960"/>
                  </a:cubicBezTo>
                  <a:cubicBezTo>
                    <a:pt x="3796030" y="90170"/>
                    <a:pt x="3848100" y="254000"/>
                    <a:pt x="3933190" y="304800"/>
                  </a:cubicBezTo>
                  <a:cubicBezTo>
                    <a:pt x="4036060" y="367030"/>
                    <a:pt x="4211320" y="363220"/>
                    <a:pt x="4248150" y="458470"/>
                  </a:cubicBezTo>
                  <a:cubicBezTo>
                    <a:pt x="4283710" y="549910"/>
                    <a:pt x="4156710" y="654050"/>
                    <a:pt x="4107180" y="774700"/>
                  </a:cubicBezTo>
                  <a:cubicBezTo>
                    <a:pt x="4156710" y="651510"/>
                    <a:pt x="4265930" y="539750"/>
                    <a:pt x="4356100" y="500380"/>
                  </a:cubicBezTo>
                  <a:close/>
                </a:path>
              </a:pathLst>
            </a:custGeom>
            <a:blipFill>
              <a:blip r:embed="rId11"/>
              <a:stretch>
                <a:fillRect t="-20" b="-20"/>
              </a:stretch>
            </a:blipFill>
          </p:spPr>
        </p:sp>
      </p:grpSp>
      <p:sp>
        <p:nvSpPr>
          <p:cNvPr id="16" name="TextBox 16"/>
          <p:cNvSpPr txBox="1"/>
          <p:nvPr/>
        </p:nvSpPr>
        <p:spPr>
          <a:xfrm>
            <a:off x="2014687" y="2954246"/>
            <a:ext cx="7515926" cy="4635500"/>
          </a:xfrm>
          <a:prstGeom prst="rect">
            <a:avLst/>
          </a:prstGeom>
        </p:spPr>
        <p:txBody>
          <a:bodyPr lIns="0" tIns="0" rIns="0" bIns="0" rtlCol="0" anchor="t">
            <a:spAutoFit/>
          </a:bodyPr>
          <a:lstStyle/>
          <a:p>
            <a:pPr algn="just">
              <a:lnSpc>
                <a:spcPts val="6249"/>
              </a:lnSpc>
            </a:pPr>
            <a:r>
              <a:rPr lang="en-US" sz="2499" b="1">
                <a:solidFill>
                  <a:srgbClr val="383C5B"/>
                </a:solidFill>
                <a:latin typeface="Montserrat Bold"/>
                <a:ea typeface="Montserrat Bold"/>
                <a:cs typeface="Montserrat Bold"/>
                <a:sym typeface="Montserrat Bold"/>
              </a:rPr>
              <a:t>- Người dùng: </a:t>
            </a:r>
            <a:r>
              <a:rPr lang="en-US" sz="2499">
                <a:solidFill>
                  <a:srgbClr val="383C5B"/>
                </a:solidFill>
                <a:latin typeface="Montserrat"/>
                <a:ea typeface="Montserrat"/>
                <a:cs typeface="Montserrat"/>
                <a:sym typeface="Montserrat"/>
              </a:rPr>
              <a:t>Mất niềm tin nếu thông tin cá nhân bị rò rỉ → Mất khách hàng</a:t>
            </a:r>
          </a:p>
          <a:p>
            <a:pPr algn="just">
              <a:lnSpc>
                <a:spcPts val="6249"/>
              </a:lnSpc>
            </a:pPr>
            <a:r>
              <a:rPr lang="en-US" sz="2499" b="1">
                <a:solidFill>
                  <a:srgbClr val="383C5B"/>
                </a:solidFill>
                <a:latin typeface="Montserrat Bold"/>
                <a:ea typeface="Montserrat Bold"/>
                <a:cs typeface="Montserrat Bold"/>
                <a:sym typeface="Montserrat Bold"/>
              </a:rPr>
              <a:t>- Doanh nghiệp: </a:t>
            </a:r>
            <a:r>
              <a:rPr lang="en-US" sz="2499">
                <a:solidFill>
                  <a:srgbClr val="383C5B"/>
                </a:solidFill>
                <a:latin typeface="Montserrat"/>
                <a:ea typeface="Montserrat"/>
                <a:cs typeface="Montserrat"/>
                <a:sym typeface="Montserrat"/>
              </a:rPr>
              <a:t>Đối mặt với tổn thất tài chính, vi phạm pháp lý và ảnh hưởng danh tiếng.</a:t>
            </a:r>
          </a:p>
          <a:p>
            <a:pPr algn="just">
              <a:lnSpc>
                <a:spcPts val="6249"/>
              </a:lnSpc>
            </a:pPr>
            <a:r>
              <a:rPr lang="en-US" sz="2499" b="1">
                <a:solidFill>
                  <a:srgbClr val="383C5B"/>
                </a:solidFill>
                <a:latin typeface="Montserrat Bold"/>
                <a:ea typeface="Montserrat Bold"/>
                <a:cs typeface="Montserrat Bold"/>
                <a:sym typeface="Montserrat Bold"/>
              </a:rPr>
              <a:t>- Quản trị viên hệ thống: </a:t>
            </a:r>
            <a:r>
              <a:rPr lang="en-US" sz="2499">
                <a:solidFill>
                  <a:srgbClr val="383C5B"/>
                </a:solidFill>
                <a:latin typeface="Montserrat"/>
                <a:ea typeface="Montserrat"/>
                <a:cs typeface="Montserrat"/>
                <a:sym typeface="Montserrat"/>
              </a:rPr>
              <a:t>Phải xử lý khủng hoảng nếu sự cố bảo mật xảy ra.</a:t>
            </a:r>
          </a:p>
        </p:txBody>
      </p:sp>
      <p:sp>
        <p:nvSpPr>
          <p:cNvPr id="17" name="TextBox 17"/>
          <p:cNvSpPr txBox="1"/>
          <p:nvPr/>
        </p:nvSpPr>
        <p:spPr>
          <a:xfrm>
            <a:off x="2573751" y="1838448"/>
            <a:ext cx="5329317" cy="362440"/>
          </a:xfrm>
          <a:prstGeom prst="rect">
            <a:avLst/>
          </a:prstGeom>
        </p:spPr>
        <p:txBody>
          <a:bodyPr lIns="0" tIns="0" rIns="0" bIns="0" rtlCol="0" anchor="t">
            <a:spAutoFit/>
          </a:bodyPr>
          <a:lstStyle/>
          <a:p>
            <a:pPr algn="l">
              <a:lnSpc>
                <a:spcPts val="2557"/>
              </a:lnSpc>
            </a:pPr>
            <a:r>
              <a:rPr lang="en-US" sz="3197" b="1">
                <a:solidFill>
                  <a:srgbClr val="FFFFFF"/>
                </a:solidFill>
                <a:latin typeface="Montserrat Heavy"/>
                <a:ea typeface="Montserrat Heavy"/>
                <a:cs typeface="Montserrat Heavy"/>
                <a:sym typeface="Montserrat Heavy"/>
              </a:rPr>
              <a:t>TÁC ĐỘNG VÀ HẬU QUẢ</a:t>
            </a:r>
          </a:p>
        </p:txBody>
      </p:sp>
      <p:sp>
        <p:nvSpPr>
          <p:cNvPr id="18" name="TextBox 18"/>
          <p:cNvSpPr txBox="1"/>
          <p:nvPr/>
        </p:nvSpPr>
        <p:spPr>
          <a:xfrm>
            <a:off x="1774875" y="1663044"/>
            <a:ext cx="239812" cy="537845"/>
          </a:xfrm>
          <a:prstGeom prst="rect">
            <a:avLst/>
          </a:prstGeom>
        </p:spPr>
        <p:txBody>
          <a:bodyPr lIns="0" tIns="0" rIns="0" bIns="0" rtlCol="0" anchor="t">
            <a:spAutoFit/>
          </a:bodyPr>
          <a:lstStyle/>
          <a:p>
            <a:pPr algn="ctr">
              <a:lnSpc>
                <a:spcPts val="4480"/>
              </a:lnSpc>
              <a:spcBef>
                <a:spcPct val="0"/>
              </a:spcBef>
            </a:pPr>
            <a:r>
              <a:rPr lang="en-US" sz="3200" b="1">
                <a:solidFill>
                  <a:srgbClr val="FFFFFF"/>
                </a:solidFill>
                <a:latin typeface="Montserrat Bold"/>
                <a:ea typeface="Montserrat Bold"/>
                <a:cs typeface="Montserrat Bold"/>
                <a:sym typeface="Montserrat Bold"/>
              </a:rPr>
              <a:t>2</a:t>
            </a:r>
          </a:p>
        </p:txBody>
      </p:sp>
      <p:sp>
        <p:nvSpPr>
          <p:cNvPr id="19" name="Freeform 19"/>
          <p:cNvSpPr/>
          <p:nvPr/>
        </p:nvSpPr>
        <p:spPr>
          <a:xfrm>
            <a:off x="16339747" y="651470"/>
            <a:ext cx="1256621" cy="706849"/>
          </a:xfrm>
          <a:custGeom>
            <a:avLst/>
            <a:gdLst/>
            <a:ahLst/>
            <a:cxnLst/>
            <a:rect l="l" t="t" r="r" b="b"/>
            <a:pathLst>
              <a:path w="1256621" h="706849">
                <a:moveTo>
                  <a:pt x="0" y="0"/>
                </a:moveTo>
                <a:lnTo>
                  <a:pt x="1256621" y="0"/>
                </a:lnTo>
                <a:lnTo>
                  <a:pt x="1256621" y="706850"/>
                </a:lnTo>
                <a:lnTo>
                  <a:pt x="0" y="706850"/>
                </a:lnTo>
                <a:lnTo>
                  <a:pt x="0" y="0"/>
                </a:lnTo>
                <a:close/>
              </a:path>
            </a:pathLst>
          </a:custGeom>
          <a:blipFill>
            <a:blip r:embed="rId12"/>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569E"/>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31000"/>
            </a:blip>
            <a:stretch>
              <a:fillRect l="-823" t="-20395" r="-823"/>
            </a:stretch>
          </a:blipFill>
        </p:spPr>
      </p:sp>
      <p:grpSp>
        <p:nvGrpSpPr>
          <p:cNvPr id="3" name="Group 3"/>
          <p:cNvGrpSpPr/>
          <p:nvPr/>
        </p:nvGrpSpPr>
        <p:grpSpPr>
          <a:xfrm>
            <a:off x="11436981" y="1242983"/>
            <a:ext cx="9394376" cy="10465918"/>
            <a:chOff x="0" y="0"/>
            <a:chExt cx="12525834" cy="13954557"/>
          </a:xfrm>
        </p:grpSpPr>
        <p:sp>
          <p:nvSpPr>
            <p:cNvPr id="4" name="Freeform 4"/>
            <p:cNvSpPr/>
            <p:nvPr/>
          </p:nvSpPr>
          <p:spPr>
            <a:xfrm>
              <a:off x="0" y="0"/>
              <a:ext cx="12525834" cy="13954558"/>
            </a:xfrm>
            <a:custGeom>
              <a:avLst/>
              <a:gdLst/>
              <a:ahLst/>
              <a:cxnLst/>
              <a:rect l="l" t="t" r="r" b="b"/>
              <a:pathLst>
                <a:path w="12525834" h="13954558">
                  <a:moveTo>
                    <a:pt x="0" y="0"/>
                  </a:moveTo>
                  <a:lnTo>
                    <a:pt x="12525834" y="0"/>
                  </a:lnTo>
                  <a:lnTo>
                    <a:pt x="12525834" y="13954558"/>
                  </a:lnTo>
                  <a:lnTo>
                    <a:pt x="0" y="13954558"/>
                  </a:lnTo>
                  <a:close/>
                </a:path>
              </a:pathLst>
            </a:custGeom>
            <a:solidFill>
              <a:srgbClr val="000000">
                <a:alpha val="0"/>
              </a:srgbClr>
            </a:solidFill>
          </p:spPr>
        </p:sp>
        <p:sp>
          <p:nvSpPr>
            <p:cNvPr id="5" name="TextBox 5"/>
            <p:cNvSpPr txBox="1"/>
            <p:nvPr/>
          </p:nvSpPr>
          <p:spPr>
            <a:xfrm>
              <a:off x="0" y="9525"/>
              <a:ext cx="12525834" cy="13945032"/>
            </a:xfrm>
            <a:prstGeom prst="rect">
              <a:avLst/>
            </a:prstGeom>
          </p:spPr>
          <p:txBody>
            <a:bodyPr lIns="0" tIns="0" rIns="0" bIns="0" rtlCol="0" anchor="t"/>
            <a:lstStyle/>
            <a:p>
              <a:pPr algn="ctr">
                <a:lnSpc>
                  <a:spcPts val="62640"/>
                </a:lnSpc>
              </a:pPr>
              <a:r>
                <a:rPr lang="en-US" sz="52200" b="1">
                  <a:solidFill>
                    <a:srgbClr val="FFFFFF"/>
                  </a:solidFill>
                  <a:latin typeface="Montserrat Bold"/>
                  <a:ea typeface="Montserrat Bold"/>
                  <a:cs typeface="Montserrat Bold"/>
                  <a:sym typeface="Montserrat Bold"/>
                </a:rPr>
                <a:t>3</a:t>
              </a:r>
            </a:p>
          </p:txBody>
        </p:sp>
      </p:grpSp>
      <p:sp>
        <p:nvSpPr>
          <p:cNvPr id="6" name="Freeform 6"/>
          <p:cNvSpPr/>
          <p:nvPr/>
        </p:nvSpPr>
        <p:spPr>
          <a:xfrm rot="5400000">
            <a:off x="8990215" y="810330"/>
            <a:ext cx="8541900" cy="8666340"/>
          </a:xfrm>
          <a:custGeom>
            <a:avLst/>
            <a:gdLst/>
            <a:ahLst/>
            <a:cxnLst/>
            <a:rect l="l" t="t" r="r" b="b"/>
            <a:pathLst>
              <a:path w="8541900" h="8666340">
                <a:moveTo>
                  <a:pt x="0" y="0"/>
                </a:moveTo>
                <a:lnTo>
                  <a:pt x="8541901" y="0"/>
                </a:lnTo>
                <a:lnTo>
                  <a:pt x="8541901"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a:stretch>
          </a:blipFill>
        </p:spPr>
      </p:sp>
      <p:grpSp>
        <p:nvGrpSpPr>
          <p:cNvPr id="7" name="Group 7"/>
          <p:cNvGrpSpPr/>
          <p:nvPr/>
        </p:nvGrpSpPr>
        <p:grpSpPr>
          <a:xfrm>
            <a:off x="-263596" y="1242983"/>
            <a:ext cx="5354920" cy="8171468"/>
            <a:chOff x="0" y="0"/>
            <a:chExt cx="7139894" cy="10895290"/>
          </a:xfrm>
        </p:grpSpPr>
        <p:sp>
          <p:nvSpPr>
            <p:cNvPr id="8" name="Freeform 8"/>
            <p:cNvSpPr/>
            <p:nvPr/>
          </p:nvSpPr>
          <p:spPr>
            <a:xfrm>
              <a:off x="0" y="0"/>
              <a:ext cx="7139894" cy="10895290"/>
            </a:xfrm>
            <a:custGeom>
              <a:avLst/>
              <a:gdLst/>
              <a:ahLst/>
              <a:cxnLst/>
              <a:rect l="l" t="t" r="r" b="b"/>
              <a:pathLst>
                <a:path w="7139894" h="10895290">
                  <a:moveTo>
                    <a:pt x="0" y="0"/>
                  </a:moveTo>
                  <a:lnTo>
                    <a:pt x="7139894" y="0"/>
                  </a:lnTo>
                  <a:lnTo>
                    <a:pt x="7139894" y="10895290"/>
                  </a:lnTo>
                  <a:lnTo>
                    <a:pt x="0" y="10895290"/>
                  </a:lnTo>
                  <a:close/>
                </a:path>
              </a:pathLst>
            </a:custGeom>
            <a:solidFill>
              <a:srgbClr val="000000">
                <a:alpha val="0"/>
              </a:srgbClr>
            </a:solidFill>
          </p:spPr>
        </p:sp>
        <p:sp>
          <p:nvSpPr>
            <p:cNvPr id="9" name="TextBox 9"/>
            <p:cNvSpPr txBox="1"/>
            <p:nvPr/>
          </p:nvSpPr>
          <p:spPr>
            <a:xfrm>
              <a:off x="0" y="9525"/>
              <a:ext cx="7139894" cy="10885765"/>
            </a:xfrm>
            <a:prstGeom prst="rect">
              <a:avLst/>
            </a:prstGeom>
          </p:spPr>
          <p:txBody>
            <a:bodyPr lIns="0" tIns="0" rIns="0" bIns="0" rtlCol="0" anchor="t"/>
            <a:lstStyle/>
            <a:p>
              <a:pPr algn="ctr">
                <a:lnSpc>
                  <a:spcPts val="62640"/>
                </a:lnSpc>
              </a:pPr>
              <a:r>
                <a:rPr lang="en-US" sz="52200" b="1">
                  <a:solidFill>
                    <a:srgbClr val="FFFFFF"/>
                  </a:solidFill>
                  <a:latin typeface="Montserrat Bold"/>
                  <a:ea typeface="Montserrat Bold"/>
                  <a:cs typeface="Montserrat Bold"/>
                  <a:sym typeface="Montserrat Bold"/>
                </a:rPr>
                <a:t>0</a:t>
              </a:r>
            </a:p>
          </p:txBody>
        </p:sp>
      </p:grpSp>
      <p:sp>
        <p:nvSpPr>
          <p:cNvPr id="10" name="Freeform 10"/>
          <p:cNvSpPr/>
          <p:nvPr/>
        </p:nvSpPr>
        <p:spPr>
          <a:xfrm rot="5400000">
            <a:off x="2832861" y="810330"/>
            <a:ext cx="8541900" cy="8666340"/>
          </a:xfrm>
          <a:custGeom>
            <a:avLst/>
            <a:gdLst/>
            <a:ahLst/>
            <a:cxnLst/>
            <a:rect l="l" t="t" r="r" b="b"/>
            <a:pathLst>
              <a:path w="8541900" h="8666340">
                <a:moveTo>
                  <a:pt x="0" y="0"/>
                </a:moveTo>
                <a:lnTo>
                  <a:pt x="8541900" y="0"/>
                </a:lnTo>
                <a:lnTo>
                  <a:pt x="8541900"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a:stretch>
          </a:blipFill>
        </p:spPr>
      </p:sp>
      <p:sp>
        <p:nvSpPr>
          <p:cNvPr id="11" name="TextBox 11"/>
          <p:cNvSpPr txBox="1"/>
          <p:nvPr/>
        </p:nvSpPr>
        <p:spPr>
          <a:xfrm>
            <a:off x="4226105" y="3860748"/>
            <a:ext cx="10438603" cy="2432153"/>
          </a:xfrm>
          <a:prstGeom prst="rect">
            <a:avLst/>
          </a:prstGeom>
        </p:spPr>
        <p:txBody>
          <a:bodyPr lIns="0" tIns="0" rIns="0" bIns="0" rtlCol="0" anchor="t">
            <a:spAutoFit/>
          </a:bodyPr>
          <a:lstStyle/>
          <a:p>
            <a:pPr algn="ctr">
              <a:lnSpc>
                <a:spcPts val="9794"/>
              </a:lnSpc>
            </a:pPr>
            <a:r>
              <a:rPr lang="en-US" sz="6995" b="1">
                <a:solidFill>
                  <a:srgbClr val="FFFFFF"/>
                </a:solidFill>
                <a:latin typeface="Montserrat Bold"/>
                <a:ea typeface="Montserrat Bold"/>
                <a:cs typeface="Montserrat Bold"/>
                <a:sym typeface="Montserrat Bold"/>
              </a:rPr>
              <a:t>KIẾN TRÚC </a:t>
            </a:r>
          </a:p>
          <a:p>
            <a:pPr marL="0" lvl="0" indent="0" algn="ctr">
              <a:lnSpc>
                <a:spcPts val="9794"/>
              </a:lnSpc>
              <a:spcBef>
                <a:spcPct val="0"/>
              </a:spcBef>
            </a:pPr>
            <a:r>
              <a:rPr lang="en-US" sz="6995" b="1">
                <a:solidFill>
                  <a:srgbClr val="FFFFFF"/>
                </a:solidFill>
                <a:latin typeface="Montserrat Bold"/>
                <a:ea typeface="Montserrat Bold"/>
                <a:cs typeface="Montserrat Bold"/>
                <a:sym typeface="Montserrat Bold"/>
              </a:rPr>
              <a:t>GIẢI PHÁP</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895" t="-29019" b="-3514"/>
            </a:stretch>
          </a:blipFill>
        </p:spPr>
      </p:sp>
      <p:sp>
        <p:nvSpPr>
          <p:cNvPr id="3" name="Freeform 3"/>
          <p:cNvSpPr/>
          <p:nvPr/>
        </p:nvSpPr>
        <p:spPr>
          <a:xfrm rot="-1802037">
            <a:off x="16182614" y="4919303"/>
            <a:ext cx="5561682" cy="4550467"/>
          </a:xfrm>
          <a:custGeom>
            <a:avLst/>
            <a:gdLst/>
            <a:ahLst/>
            <a:cxnLst/>
            <a:rect l="l" t="t" r="r" b="b"/>
            <a:pathLst>
              <a:path w="5561682" h="4550467">
                <a:moveTo>
                  <a:pt x="0" y="0"/>
                </a:moveTo>
                <a:lnTo>
                  <a:pt x="5561682" y="0"/>
                </a:lnTo>
                <a:lnTo>
                  <a:pt x="5561682" y="4550467"/>
                </a:lnTo>
                <a:lnTo>
                  <a:pt x="0" y="45504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flipV="1">
            <a:off x="-12985570" y="-2263645"/>
            <a:ext cx="18101005" cy="5071697"/>
          </a:xfrm>
          <a:custGeom>
            <a:avLst/>
            <a:gdLst/>
            <a:ahLst/>
            <a:cxnLst/>
            <a:rect l="l" t="t" r="r" b="b"/>
            <a:pathLst>
              <a:path w="18101005" h="5071697">
                <a:moveTo>
                  <a:pt x="18101005" y="5071697"/>
                </a:moveTo>
                <a:lnTo>
                  <a:pt x="0" y="5071697"/>
                </a:lnTo>
                <a:lnTo>
                  <a:pt x="0" y="0"/>
                </a:lnTo>
                <a:lnTo>
                  <a:pt x="18101005" y="0"/>
                </a:lnTo>
                <a:lnTo>
                  <a:pt x="18101005" y="5071697"/>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rot="-642096" flipH="1">
            <a:off x="-2517334" y="2162976"/>
            <a:ext cx="3914681" cy="3202921"/>
          </a:xfrm>
          <a:custGeom>
            <a:avLst/>
            <a:gdLst/>
            <a:ahLst/>
            <a:cxnLst/>
            <a:rect l="l" t="t" r="r" b="b"/>
            <a:pathLst>
              <a:path w="3914681" h="3202921">
                <a:moveTo>
                  <a:pt x="3914680" y="0"/>
                </a:moveTo>
                <a:lnTo>
                  <a:pt x="0" y="0"/>
                </a:lnTo>
                <a:lnTo>
                  <a:pt x="0" y="3202921"/>
                </a:lnTo>
                <a:lnTo>
                  <a:pt x="3914680" y="3202921"/>
                </a:lnTo>
                <a:lnTo>
                  <a:pt x="391468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6" name="Group 6"/>
          <p:cNvGrpSpPr/>
          <p:nvPr/>
        </p:nvGrpSpPr>
        <p:grpSpPr>
          <a:xfrm>
            <a:off x="1028700" y="1028700"/>
            <a:ext cx="16230600" cy="8229600"/>
            <a:chOff x="0" y="0"/>
            <a:chExt cx="4274726" cy="2167467"/>
          </a:xfrm>
        </p:grpSpPr>
        <p:sp>
          <p:nvSpPr>
            <p:cNvPr id="7" name="Freeform 7"/>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BFBFB">
                <a:alpha val="89804"/>
              </a:srgbClr>
            </a:solidFill>
          </p:spPr>
        </p:sp>
        <p:sp>
          <p:nvSpPr>
            <p:cNvPr id="8" name="TextBox 8"/>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p:txBody>
        </p:sp>
      </p:grpSp>
      <p:sp>
        <p:nvSpPr>
          <p:cNvPr id="9" name="Freeform 9"/>
          <p:cNvSpPr/>
          <p:nvPr/>
        </p:nvSpPr>
        <p:spPr>
          <a:xfrm>
            <a:off x="13123706" y="8121980"/>
            <a:ext cx="15228992" cy="4266991"/>
          </a:xfrm>
          <a:custGeom>
            <a:avLst/>
            <a:gdLst/>
            <a:ahLst/>
            <a:cxnLst/>
            <a:rect l="l" t="t" r="r" b="b"/>
            <a:pathLst>
              <a:path w="15228992" h="4266991">
                <a:moveTo>
                  <a:pt x="0" y="0"/>
                </a:moveTo>
                <a:lnTo>
                  <a:pt x="15228992" y="0"/>
                </a:lnTo>
                <a:lnTo>
                  <a:pt x="15228992" y="4266991"/>
                </a:lnTo>
                <a:lnTo>
                  <a:pt x="0" y="426699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0" name="Freeform 10"/>
          <p:cNvSpPr/>
          <p:nvPr/>
        </p:nvSpPr>
        <p:spPr>
          <a:xfrm>
            <a:off x="1414585" y="1462576"/>
            <a:ext cx="6755918" cy="986265"/>
          </a:xfrm>
          <a:custGeom>
            <a:avLst/>
            <a:gdLst/>
            <a:ahLst/>
            <a:cxnLst/>
            <a:rect l="l" t="t" r="r" b="b"/>
            <a:pathLst>
              <a:path w="6755918" h="986265">
                <a:moveTo>
                  <a:pt x="0" y="0"/>
                </a:moveTo>
                <a:lnTo>
                  <a:pt x="6755918" y="0"/>
                </a:lnTo>
                <a:lnTo>
                  <a:pt x="6755918" y="986265"/>
                </a:lnTo>
                <a:lnTo>
                  <a:pt x="0" y="98626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grpSp>
        <p:nvGrpSpPr>
          <p:cNvPr id="11" name="Group 11"/>
          <p:cNvGrpSpPr>
            <a:grpSpLocks noChangeAspect="1"/>
          </p:cNvGrpSpPr>
          <p:nvPr/>
        </p:nvGrpSpPr>
        <p:grpSpPr>
          <a:xfrm>
            <a:off x="11754044" y="3672935"/>
            <a:ext cx="3663173" cy="2941129"/>
            <a:chOff x="0" y="0"/>
            <a:chExt cx="7467600" cy="5995670"/>
          </a:xfrm>
        </p:grpSpPr>
        <p:sp>
          <p:nvSpPr>
            <p:cNvPr id="12" name="Freeform 12"/>
            <p:cNvSpPr/>
            <p:nvPr/>
          </p:nvSpPr>
          <p:spPr>
            <a:xfrm>
              <a:off x="0" y="0"/>
              <a:ext cx="7467600" cy="4513580"/>
            </a:xfrm>
            <a:custGeom>
              <a:avLst/>
              <a:gdLst/>
              <a:ahLst/>
              <a:cxnLst/>
              <a:rect l="l" t="t" r="r" b="b"/>
              <a:pathLst>
                <a:path w="7467600" h="451358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000000"/>
            </a:solidFill>
          </p:spPr>
        </p:sp>
        <p:sp>
          <p:nvSpPr>
            <p:cNvPr id="13" name="Freeform 13"/>
            <p:cNvSpPr/>
            <p:nvPr/>
          </p:nvSpPr>
          <p:spPr>
            <a:xfrm>
              <a:off x="0" y="4514850"/>
              <a:ext cx="7467600" cy="695960"/>
            </a:xfrm>
            <a:custGeom>
              <a:avLst/>
              <a:gdLst/>
              <a:ahLst/>
              <a:cxnLst/>
              <a:rect l="l" t="t" r="r" b="b"/>
              <a:pathLst>
                <a:path w="7467600" h="69596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E9E9E9"/>
            </a:solidFill>
          </p:spPr>
        </p:sp>
        <p:sp>
          <p:nvSpPr>
            <p:cNvPr id="14" name="Freeform 14"/>
            <p:cNvSpPr/>
            <p:nvPr/>
          </p:nvSpPr>
          <p:spPr>
            <a:xfrm>
              <a:off x="2429510" y="5210810"/>
              <a:ext cx="2606040" cy="791210"/>
            </a:xfrm>
            <a:custGeom>
              <a:avLst/>
              <a:gdLst/>
              <a:ahLst/>
              <a:cxnLst/>
              <a:rect l="l" t="t" r="r" b="b"/>
              <a:pathLst>
                <a:path w="2606040" h="79121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BBBBBB"/>
            </a:solidFill>
          </p:spPr>
        </p:sp>
        <p:sp>
          <p:nvSpPr>
            <p:cNvPr id="15" name="Freeform 15"/>
            <p:cNvSpPr/>
            <p:nvPr/>
          </p:nvSpPr>
          <p:spPr>
            <a:xfrm>
              <a:off x="314960" y="353060"/>
              <a:ext cx="6827520" cy="3835400"/>
            </a:xfrm>
            <a:custGeom>
              <a:avLst/>
              <a:gdLst/>
              <a:ahLst/>
              <a:cxnLst/>
              <a:rect l="l" t="t" r="r" b="b"/>
              <a:pathLst>
                <a:path w="6827520" h="3835400">
                  <a:moveTo>
                    <a:pt x="0" y="0"/>
                  </a:moveTo>
                  <a:lnTo>
                    <a:pt x="6827520" y="0"/>
                  </a:lnTo>
                  <a:lnTo>
                    <a:pt x="6827520" y="3835400"/>
                  </a:lnTo>
                  <a:lnTo>
                    <a:pt x="0" y="3835400"/>
                  </a:lnTo>
                  <a:close/>
                </a:path>
              </a:pathLst>
            </a:custGeom>
            <a:blipFill>
              <a:blip r:embed="rId11"/>
              <a:stretch>
                <a:fillRect t="-10413" b="-10413"/>
              </a:stretch>
            </a:blipFill>
          </p:spPr>
        </p:sp>
      </p:grpSp>
      <p:sp>
        <p:nvSpPr>
          <p:cNvPr id="16" name="TextBox 16"/>
          <p:cNvSpPr txBox="1"/>
          <p:nvPr/>
        </p:nvSpPr>
        <p:spPr>
          <a:xfrm>
            <a:off x="1774479" y="2503252"/>
            <a:ext cx="9079924" cy="7007225"/>
          </a:xfrm>
          <a:prstGeom prst="rect">
            <a:avLst/>
          </a:prstGeom>
        </p:spPr>
        <p:txBody>
          <a:bodyPr lIns="0" tIns="0" rIns="0" bIns="0" rtlCol="0" anchor="t">
            <a:spAutoFit/>
          </a:bodyPr>
          <a:lstStyle/>
          <a:p>
            <a:pPr algn="just">
              <a:lnSpc>
                <a:spcPts val="6249"/>
              </a:lnSpc>
            </a:pPr>
            <a:r>
              <a:rPr lang="en-US" sz="2499" b="1">
                <a:solidFill>
                  <a:srgbClr val="383C5B"/>
                </a:solidFill>
                <a:latin typeface="Montserrat Bold"/>
                <a:ea typeface="Montserrat Bold"/>
                <a:cs typeface="Montserrat Bold"/>
                <a:sym typeface="Montserrat Bold"/>
              </a:rPr>
              <a:t>Hệ thống sẽ triển khai cơ sở dữ liệu trên dịch vụ Amazon RDS hoặc Amazon EC2. Các biện pháp bảo mật như mã hóa và kiểm soát truy cập sẽ được tích hợp ngay từ đầu.</a:t>
            </a:r>
          </a:p>
          <a:p>
            <a:pPr algn="just">
              <a:lnSpc>
                <a:spcPts val="6249"/>
              </a:lnSpc>
            </a:pPr>
            <a:r>
              <a:rPr lang="en-US" sz="2499" b="1">
                <a:solidFill>
                  <a:srgbClr val="383C5B"/>
                </a:solidFill>
                <a:latin typeface="Montserrat Bold"/>
                <a:ea typeface="Montserrat Bold"/>
                <a:cs typeface="Montserrat Bold"/>
                <a:sym typeface="Montserrat Bold"/>
              </a:rPr>
              <a:t>Kiến trúc bao gồm:</a:t>
            </a:r>
          </a:p>
          <a:p>
            <a:pPr algn="just">
              <a:lnSpc>
                <a:spcPts val="6249"/>
              </a:lnSpc>
            </a:pPr>
            <a:r>
              <a:rPr lang="en-US" sz="2499" b="1">
                <a:solidFill>
                  <a:srgbClr val="383C5B"/>
                </a:solidFill>
                <a:latin typeface="Montserrat Bold"/>
                <a:ea typeface="Montserrat Bold"/>
                <a:cs typeface="Montserrat Bold"/>
                <a:sym typeface="Montserrat Bold"/>
              </a:rPr>
              <a:t>- Một cơ sở dữ liệu MySQL chạy trên RDS.</a:t>
            </a:r>
          </a:p>
          <a:p>
            <a:pPr algn="just">
              <a:lnSpc>
                <a:spcPts val="6249"/>
              </a:lnSpc>
            </a:pPr>
            <a:r>
              <a:rPr lang="en-US" sz="2499" b="1">
                <a:solidFill>
                  <a:srgbClr val="383C5B"/>
                </a:solidFill>
                <a:latin typeface="Montserrat Bold"/>
                <a:ea typeface="Montserrat Bold"/>
                <a:cs typeface="Montserrat Bold"/>
                <a:sym typeface="Montserrat Bold"/>
              </a:rPr>
              <a:t>- Các lớp bảo vệ nhiều tầng như VPC, IAM, Security Groups, và mã hóa dữ liệu.</a:t>
            </a:r>
          </a:p>
          <a:p>
            <a:pPr algn="just">
              <a:lnSpc>
                <a:spcPts val="6249"/>
              </a:lnSpc>
            </a:pPr>
            <a:endParaRPr lang="en-US" sz="2499" b="1">
              <a:solidFill>
                <a:srgbClr val="383C5B"/>
              </a:solidFill>
              <a:latin typeface="Montserrat Bold"/>
              <a:ea typeface="Montserrat Bold"/>
              <a:cs typeface="Montserrat Bold"/>
              <a:sym typeface="Montserrat Bold"/>
            </a:endParaRPr>
          </a:p>
        </p:txBody>
      </p:sp>
      <p:sp>
        <p:nvSpPr>
          <p:cNvPr id="17" name="TextBox 17"/>
          <p:cNvSpPr txBox="1"/>
          <p:nvPr/>
        </p:nvSpPr>
        <p:spPr>
          <a:xfrm>
            <a:off x="2573751" y="1838448"/>
            <a:ext cx="5329317" cy="362440"/>
          </a:xfrm>
          <a:prstGeom prst="rect">
            <a:avLst/>
          </a:prstGeom>
        </p:spPr>
        <p:txBody>
          <a:bodyPr lIns="0" tIns="0" rIns="0" bIns="0" rtlCol="0" anchor="t">
            <a:spAutoFit/>
          </a:bodyPr>
          <a:lstStyle/>
          <a:p>
            <a:pPr algn="l">
              <a:lnSpc>
                <a:spcPts val="2557"/>
              </a:lnSpc>
            </a:pPr>
            <a:r>
              <a:rPr lang="en-US" sz="3197" b="1">
                <a:solidFill>
                  <a:srgbClr val="FFFFFF"/>
                </a:solidFill>
                <a:latin typeface="Montserrat Heavy"/>
                <a:ea typeface="Montserrat Heavy"/>
                <a:cs typeface="Montserrat Heavy"/>
                <a:sym typeface="Montserrat Heavy"/>
              </a:rPr>
              <a:t>TỔNG QUAN</a:t>
            </a:r>
          </a:p>
        </p:txBody>
      </p:sp>
      <p:sp>
        <p:nvSpPr>
          <p:cNvPr id="18" name="TextBox 18"/>
          <p:cNvSpPr txBox="1"/>
          <p:nvPr/>
        </p:nvSpPr>
        <p:spPr>
          <a:xfrm>
            <a:off x="1774479" y="1663044"/>
            <a:ext cx="240605" cy="537845"/>
          </a:xfrm>
          <a:prstGeom prst="rect">
            <a:avLst/>
          </a:prstGeom>
        </p:spPr>
        <p:txBody>
          <a:bodyPr lIns="0" tIns="0" rIns="0" bIns="0" rtlCol="0" anchor="t">
            <a:spAutoFit/>
          </a:bodyPr>
          <a:lstStyle/>
          <a:p>
            <a:pPr algn="ctr">
              <a:lnSpc>
                <a:spcPts val="4480"/>
              </a:lnSpc>
              <a:spcBef>
                <a:spcPct val="0"/>
              </a:spcBef>
            </a:pPr>
            <a:r>
              <a:rPr lang="en-US" sz="3200" b="1">
                <a:solidFill>
                  <a:srgbClr val="FFFFFF"/>
                </a:solidFill>
                <a:latin typeface="Montserrat Bold"/>
                <a:ea typeface="Montserrat Bold"/>
                <a:cs typeface="Montserrat Bold"/>
                <a:sym typeface="Montserrat Bold"/>
              </a:rPr>
              <a:t>3</a:t>
            </a:r>
          </a:p>
        </p:txBody>
      </p:sp>
      <p:grpSp>
        <p:nvGrpSpPr>
          <p:cNvPr id="19" name="Group 19"/>
          <p:cNvGrpSpPr/>
          <p:nvPr/>
        </p:nvGrpSpPr>
        <p:grpSpPr>
          <a:xfrm>
            <a:off x="16230600" y="0"/>
            <a:ext cx="1474915" cy="2009790"/>
            <a:chOff x="0" y="0"/>
            <a:chExt cx="660400" cy="899893"/>
          </a:xfrm>
        </p:grpSpPr>
        <p:sp>
          <p:nvSpPr>
            <p:cNvPr id="20" name="Freeform 20"/>
            <p:cNvSpPr/>
            <p:nvPr/>
          </p:nvSpPr>
          <p:spPr>
            <a:xfrm>
              <a:off x="0" y="0"/>
              <a:ext cx="660400" cy="899893"/>
            </a:xfrm>
            <a:custGeom>
              <a:avLst/>
              <a:gdLst/>
              <a:ahLst/>
              <a:cxnLst/>
              <a:rect l="l" t="t" r="r" b="b"/>
              <a:pathLst>
                <a:path w="660400" h="899893">
                  <a:moveTo>
                    <a:pt x="220252" y="880824"/>
                  </a:moveTo>
                  <a:cubicBezTo>
                    <a:pt x="254109" y="892337"/>
                    <a:pt x="292600" y="899893"/>
                    <a:pt x="330378" y="899893"/>
                  </a:cubicBezTo>
                  <a:cubicBezTo>
                    <a:pt x="368157" y="899893"/>
                    <a:pt x="404509" y="893416"/>
                    <a:pt x="438009" y="881902"/>
                  </a:cubicBezTo>
                  <a:cubicBezTo>
                    <a:pt x="438723" y="881542"/>
                    <a:pt x="439435" y="881542"/>
                    <a:pt x="440148" y="881183"/>
                  </a:cubicBezTo>
                  <a:cubicBezTo>
                    <a:pt x="565955" y="835128"/>
                    <a:pt x="658618" y="713514"/>
                    <a:pt x="660400" y="569456"/>
                  </a:cubicBezTo>
                  <a:lnTo>
                    <a:pt x="660400" y="0"/>
                  </a:lnTo>
                  <a:lnTo>
                    <a:pt x="0" y="0"/>
                  </a:lnTo>
                  <a:lnTo>
                    <a:pt x="0" y="569033"/>
                  </a:lnTo>
                  <a:cubicBezTo>
                    <a:pt x="1782" y="714233"/>
                    <a:pt x="93019" y="835848"/>
                    <a:pt x="220252" y="880824"/>
                  </a:cubicBezTo>
                  <a:close/>
                </a:path>
              </a:pathLst>
            </a:custGeom>
            <a:solidFill>
              <a:srgbClr val="FFFFFF"/>
            </a:solidFill>
          </p:spPr>
        </p:sp>
        <p:sp>
          <p:nvSpPr>
            <p:cNvPr id="21" name="TextBox 21"/>
            <p:cNvSpPr txBox="1"/>
            <p:nvPr/>
          </p:nvSpPr>
          <p:spPr>
            <a:xfrm>
              <a:off x="0" y="47625"/>
              <a:ext cx="660400" cy="725268"/>
            </a:xfrm>
            <a:prstGeom prst="rect">
              <a:avLst/>
            </a:prstGeom>
          </p:spPr>
          <p:txBody>
            <a:bodyPr lIns="50800" tIns="50800" rIns="50800" bIns="50800" rtlCol="0" anchor="ctr"/>
            <a:lstStyle/>
            <a:p>
              <a:pPr algn="ctr">
                <a:lnSpc>
                  <a:spcPts val="2199"/>
                </a:lnSpc>
              </a:pPr>
              <a:endParaRPr/>
            </a:p>
          </p:txBody>
        </p:sp>
      </p:grpSp>
      <p:sp>
        <p:nvSpPr>
          <p:cNvPr id="22" name="Freeform 22"/>
          <p:cNvSpPr/>
          <p:nvPr/>
        </p:nvSpPr>
        <p:spPr>
          <a:xfrm>
            <a:off x="16339747" y="651470"/>
            <a:ext cx="1256621" cy="706849"/>
          </a:xfrm>
          <a:custGeom>
            <a:avLst/>
            <a:gdLst/>
            <a:ahLst/>
            <a:cxnLst/>
            <a:rect l="l" t="t" r="r" b="b"/>
            <a:pathLst>
              <a:path w="1256621" h="706849">
                <a:moveTo>
                  <a:pt x="0" y="0"/>
                </a:moveTo>
                <a:lnTo>
                  <a:pt x="1256621" y="0"/>
                </a:lnTo>
                <a:lnTo>
                  <a:pt x="1256621" y="706850"/>
                </a:lnTo>
                <a:lnTo>
                  <a:pt x="0" y="706850"/>
                </a:lnTo>
                <a:lnTo>
                  <a:pt x="0" y="0"/>
                </a:lnTo>
                <a:close/>
              </a:path>
            </a:pathLst>
          </a:custGeom>
          <a:blipFill>
            <a:blip r:embed="rId12"/>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1681</Words>
  <Application>Microsoft Office PowerPoint</Application>
  <PresentationFormat>Custom</PresentationFormat>
  <Paragraphs>229</Paragraphs>
  <Slides>31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Montserrat Heavy</vt:lpstr>
      <vt:lpstr>Arial</vt:lpstr>
      <vt:lpstr>Montserrat Bold</vt:lpstr>
      <vt:lpstr>Calibri</vt:lpstr>
      <vt:lpstr>Yeseva One</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Bản sao của Noe4j</dc:title>
  <cp:lastModifiedBy>Administrator</cp:lastModifiedBy>
  <cp:revision>2</cp:revision>
  <dcterms:created xsi:type="dcterms:W3CDTF">2006-08-16T00:00:00Z</dcterms:created>
  <dcterms:modified xsi:type="dcterms:W3CDTF">2025-07-10T15:59:25Z</dcterms:modified>
  <dc:identifier>DAGpf_PoqP0</dc:identifier>
</cp:coreProperties>
</file>

<file path=docProps/thumbnail.jpeg>
</file>